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62" r:id="rId4"/>
    <p:sldId id="259" r:id="rId5"/>
    <p:sldId id="260" r:id="rId6"/>
    <p:sldId id="267" r:id="rId7"/>
    <p:sldId id="268" r:id="rId8"/>
    <p:sldId id="261"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FF"/>
    <a:srgbClr val="66FF33"/>
    <a:srgbClr val="CCFF99"/>
    <a:srgbClr val="FF7C80"/>
    <a:srgbClr val="FFCC00"/>
    <a:srgbClr val="CCE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6" d="100"/>
          <a:sy n="66" d="100"/>
        </p:scale>
        <p:origin x="128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888E8-8A20-4677-B6EA-9C6469C47845}" type="datetimeFigureOut">
              <a:rPr lang="en-US" smtClean="0"/>
              <a:t>3/25/2023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6C91A-5953-40C8-98BD-D3B25D4121CE}" type="slidenum">
              <a:rPr lang="en-US" smtClean="0"/>
              <a:t>‹#›</a:t>
            </a:fld>
            <a:endParaRPr lang="en-US"/>
          </a:p>
        </p:txBody>
      </p:sp>
    </p:spTree>
    <p:extLst>
      <p:ext uri="{BB962C8B-B14F-4D97-AF65-F5344CB8AC3E}">
        <p14:creationId xmlns:p14="http://schemas.microsoft.com/office/powerpoint/2010/main" val="185176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61C1E8-6366-492E-B65D-E05185264B42}"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F87E9-A9F9-4ECB-9B86-CA954F35CA2E}" type="slidenum">
              <a:rPr lang="en-US" smtClean="0"/>
              <a:t>‹#›</a:t>
            </a:fld>
            <a:endParaRPr lang="en-US"/>
          </a:p>
        </p:txBody>
      </p:sp>
    </p:spTree>
    <p:extLst>
      <p:ext uri="{BB962C8B-B14F-4D97-AF65-F5344CB8AC3E}">
        <p14:creationId xmlns:p14="http://schemas.microsoft.com/office/powerpoint/2010/main" val="7512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1C1E8-6366-492E-B65D-E05185264B42}"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F87E9-A9F9-4ECB-9B86-CA954F35CA2E}" type="slidenum">
              <a:rPr lang="en-US" smtClean="0"/>
              <a:t>‹#›</a:t>
            </a:fld>
            <a:endParaRPr lang="en-US"/>
          </a:p>
        </p:txBody>
      </p:sp>
    </p:spTree>
    <p:extLst>
      <p:ext uri="{BB962C8B-B14F-4D97-AF65-F5344CB8AC3E}">
        <p14:creationId xmlns:p14="http://schemas.microsoft.com/office/powerpoint/2010/main" val="164829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1C1E8-6366-492E-B65D-E05185264B42}"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F87E9-A9F9-4ECB-9B86-CA954F35CA2E}" type="slidenum">
              <a:rPr lang="en-US" smtClean="0"/>
              <a:t>‹#›</a:t>
            </a:fld>
            <a:endParaRPr lang="en-US"/>
          </a:p>
        </p:txBody>
      </p:sp>
    </p:spTree>
    <p:extLst>
      <p:ext uri="{BB962C8B-B14F-4D97-AF65-F5344CB8AC3E}">
        <p14:creationId xmlns:p14="http://schemas.microsoft.com/office/powerpoint/2010/main" val="340531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1753925" y="918834"/>
            <a:ext cx="5636136" cy="3763665"/>
          </a:xfrm>
          <a:prstGeom prst="rect">
            <a:avLst/>
          </a:prstGeom>
          <a:noFill/>
          <a:ln>
            <a:noFill/>
          </a:ln>
          <a:effectLst>
            <a:outerShdw blurRad="28575" dist="9525" dir="5400000" algn="bl" rotWithShape="0">
              <a:srgbClr val="274E13">
                <a:alpha val="40000"/>
              </a:srgbClr>
            </a:outerShdw>
          </a:effectLst>
        </p:spPr>
      </p:pic>
      <p:pic>
        <p:nvPicPr>
          <p:cNvPr id="12" name="Google Shape;12;p2"/>
          <p:cNvPicPr preferRelativeResize="0"/>
          <p:nvPr/>
        </p:nvPicPr>
        <p:blipFill>
          <a:blip r:embed="rId3">
            <a:alphaModFix/>
          </a:blip>
          <a:stretch>
            <a:fillRect/>
          </a:stretch>
        </p:blipFill>
        <p:spPr>
          <a:xfrm>
            <a:off x="0" y="4089400"/>
            <a:ext cx="9144000" cy="2768600"/>
          </a:xfrm>
          <a:prstGeom prst="rect">
            <a:avLst/>
          </a:prstGeom>
          <a:noFill/>
          <a:ln>
            <a:noFill/>
          </a:ln>
        </p:spPr>
      </p:pic>
      <p:sp>
        <p:nvSpPr>
          <p:cNvPr id="13" name="Google Shape;13;p2"/>
          <p:cNvSpPr txBox="1">
            <a:spLocks noGrp="1"/>
          </p:cNvSpPr>
          <p:nvPr>
            <p:ph type="ctrTitle"/>
          </p:nvPr>
        </p:nvSpPr>
        <p:spPr>
          <a:xfrm>
            <a:off x="1914900" y="1643267"/>
            <a:ext cx="5314200" cy="2314800"/>
          </a:xfrm>
          <a:prstGeom prst="rect">
            <a:avLst/>
          </a:prstGeom>
        </p:spPr>
        <p:txBody>
          <a:bodyPr spcFirstLastPara="1" wrap="square" lIns="0" tIns="0" rIns="0" bIns="0" anchor="ctr" anchorCtr="0">
            <a:noAutofit/>
          </a:bodyPr>
          <a:lstStyle>
            <a:lvl1pPr lvl="0" rtl="0">
              <a:spcBef>
                <a:spcPts val="0"/>
              </a:spcBef>
              <a:spcAft>
                <a:spcPts val="0"/>
              </a:spcAft>
              <a:buClr>
                <a:schemeClr val="lt2"/>
              </a:buClr>
              <a:buSzPts val="5000"/>
              <a:buNone/>
              <a:defRPr sz="5000">
                <a:solidFill>
                  <a:schemeClr val="lt2"/>
                </a:solidFill>
              </a:defRPr>
            </a:lvl1pPr>
            <a:lvl2pPr lvl="1" rtl="0">
              <a:spcBef>
                <a:spcPts val="0"/>
              </a:spcBef>
              <a:spcAft>
                <a:spcPts val="0"/>
              </a:spcAft>
              <a:buClr>
                <a:schemeClr val="lt2"/>
              </a:buClr>
              <a:buSzPts val="5000"/>
              <a:buNone/>
              <a:defRPr sz="5000">
                <a:solidFill>
                  <a:schemeClr val="lt2"/>
                </a:solidFill>
              </a:defRPr>
            </a:lvl2pPr>
            <a:lvl3pPr lvl="2" rtl="0">
              <a:spcBef>
                <a:spcPts val="0"/>
              </a:spcBef>
              <a:spcAft>
                <a:spcPts val="0"/>
              </a:spcAft>
              <a:buClr>
                <a:schemeClr val="lt2"/>
              </a:buClr>
              <a:buSzPts val="5000"/>
              <a:buNone/>
              <a:defRPr sz="5000">
                <a:solidFill>
                  <a:schemeClr val="lt2"/>
                </a:solidFill>
              </a:defRPr>
            </a:lvl3pPr>
            <a:lvl4pPr lvl="3" rtl="0">
              <a:spcBef>
                <a:spcPts val="0"/>
              </a:spcBef>
              <a:spcAft>
                <a:spcPts val="0"/>
              </a:spcAft>
              <a:buClr>
                <a:schemeClr val="lt2"/>
              </a:buClr>
              <a:buSzPts val="5000"/>
              <a:buNone/>
              <a:defRPr sz="5000">
                <a:solidFill>
                  <a:schemeClr val="lt2"/>
                </a:solidFill>
              </a:defRPr>
            </a:lvl4pPr>
            <a:lvl5pPr lvl="4" rtl="0">
              <a:spcBef>
                <a:spcPts val="0"/>
              </a:spcBef>
              <a:spcAft>
                <a:spcPts val="0"/>
              </a:spcAft>
              <a:buClr>
                <a:schemeClr val="lt2"/>
              </a:buClr>
              <a:buSzPts val="5000"/>
              <a:buNone/>
              <a:defRPr sz="5000">
                <a:solidFill>
                  <a:schemeClr val="lt2"/>
                </a:solidFill>
              </a:defRPr>
            </a:lvl5pPr>
            <a:lvl6pPr lvl="5" rtl="0">
              <a:spcBef>
                <a:spcPts val="0"/>
              </a:spcBef>
              <a:spcAft>
                <a:spcPts val="0"/>
              </a:spcAft>
              <a:buClr>
                <a:schemeClr val="lt2"/>
              </a:buClr>
              <a:buSzPts val="5000"/>
              <a:buNone/>
              <a:defRPr sz="5000">
                <a:solidFill>
                  <a:schemeClr val="lt2"/>
                </a:solidFill>
              </a:defRPr>
            </a:lvl6pPr>
            <a:lvl7pPr lvl="6" rtl="0">
              <a:spcBef>
                <a:spcPts val="0"/>
              </a:spcBef>
              <a:spcAft>
                <a:spcPts val="0"/>
              </a:spcAft>
              <a:buClr>
                <a:schemeClr val="lt2"/>
              </a:buClr>
              <a:buSzPts val="5000"/>
              <a:buNone/>
              <a:defRPr sz="5000">
                <a:solidFill>
                  <a:schemeClr val="lt2"/>
                </a:solidFill>
              </a:defRPr>
            </a:lvl7pPr>
            <a:lvl8pPr lvl="7" rtl="0">
              <a:spcBef>
                <a:spcPts val="0"/>
              </a:spcBef>
              <a:spcAft>
                <a:spcPts val="0"/>
              </a:spcAft>
              <a:buClr>
                <a:schemeClr val="lt2"/>
              </a:buClr>
              <a:buSzPts val="5000"/>
              <a:buNone/>
              <a:defRPr sz="5000">
                <a:solidFill>
                  <a:schemeClr val="lt2"/>
                </a:solidFill>
              </a:defRPr>
            </a:lvl8pPr>
            <a:lvl9pPr lvl="8" rtl="0">
              <a:spcBef>
                <a:spcPts val="0"/>
              </a:spcBef>
              <a:spcAft>
                <a:spcPts val="0"/>
              </a:spcAft>
              <a:buClr>
                <a:schemeClr val="lt2"/>
              </a:buClr>
              <a:buSzPts val="5000"/>
              <a:buNone/>
              <a:defRPr sz="5000">
                <a:solidFill>
                  <a:schemeClr val="lt2"/>
                </a:solidFill>
              </a:defRPr>
            </a:lvl9pPr>
          </a:lstStyle>
          <a:p>
            <a:endParaRPr/>
          </a:p>
        </p:txBody>
      </p:sp>
    </p:spTree>
    <p:extLst>
      <p:ext uri="{BB962C8B-B14F-4D97-AF65-F5344CB8AC3E}">
        <p14:creationId xmlns:p14="http://schemas.microsoft.com/office/powerpoint/2010/main" val="130025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1"/>
        <p:cNvGrpSpPr/>
        <p:nvPr/>
      </p:nvGrpSpPr>
      <p:grpSpPr>
        <a:xfrm>
          <a:off x="0" y="0"/>
          <a:ext cx="0" cy="0"/>
          <a:chOff x="0" y="0"/>
          <a:chExt cx="0" cy="0"/>
        </a:xfrm>
      </p:grpSpPr>
      <p:pic>
        <p:nvPicPr>
          <p:cNvPr id="32" name="Google Shape;32;p6"/>
          <p:cNvPicPr preferRelativeResize="0"/>
          <p:nvPr/>
        </p:nvPicPr>
        <p:blipFill>
          <a:blip r:embed="rId2">
            <a:alphaModFix/>
          </a:blip>
          <a:stretch>
            <a:fillRect/>
          </a:stretch>
        </p:blipFill>
        <p:spPr>
          <a:xfrm>
            <a:off x="50" y="4781559"/>
            <a:ext cx="9144000" cy="2076451"/>
          </a:xfrm>
          <a:prstGeom prst="rect">
            <a:avLst/>
          </a:prstGeom>
          <a:noFill/>
          <a:ln>
            <a:noFill/>
          </a:ln>
        </p:spPr>
      </p:pic>
      <p:sp>
        <p:nvSpPr>
          <p:cNvPr id="33" name="Google Shape;33;p6"/>
          <p:cNvSpPr txBox="1">
            <a:spLocks noGrp="1"/>
          </p:cNvSpPr>
          <p:nvPr>
            <p:ph type="title"/>
          </p:nvPr>
        </p:nvSpPr>
        <p:spPr>
          <a:xfrm>
            <a:off x="1080050" y="708267"/>
            <a:ext cx="69840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4" name="Google Shape;34;p6"/>
          <p:cNvSpPr txBox="1">
            <a:spLocks noGrp="1"/>
          </p:cNvSpPr>
          <p:nvPr>
            <p:ph type="body" idx="1"/>
          </p:nvPr>
        </p:nvSpPr>
        <p:spPr>
          <a:xfrm>
            <a:off x="855275" y="1602067"/>
            <a:ext cx="3473100" cy="3999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body" idx="2"/>
          </p:nvPr>
        </p:nvSpPr>
        <p:spPr>
          <a:xfrm>
            <a:off x="4815599" y="1602067"/>
            <a:ext cx="3473100" cy="3999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6" name="Google Shape;36;p6"/>
          <p:cNvSpPr txBox="1">
            <a:spLocks noGrp="1"/>
          </p:cNvSpPr>
          <p:nvPr>
            <p:ph type="sldNum" idx="12"/>
          </p:nvPr>
        </p:nvSpPr>
        <p:spPr>
          <a:xfrm>
            <a:off x="4297650" y="5954632"/>
            <a:ext cx="548700" cy="903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7" name="Google Shape;37;p6"/>
          <p:cNvSpPr/>
          <p:nvPr/>
        </p:nvSpPr>
        <p:spPr>
          <a:xfrm>
            <a:off x="3850764" y="1304201"/>
            <a:ext cx="1442481" cy="10052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extLst>
      <p:ext uri="{BB962C8B-B14F-4D97-AF65-F5344CB8AC3E}">
        <p14:creationId xmlns:p14="http://schemas.microsoft.com/office/powerpoint/2010/main" val="2111452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50" y="4781559"/>
            <a:ext cx="9144000" cy="2076451"/>
          </a:xfrm>
          <a:prstGeom prst="rect">
            <a:avLst/>
          </a:prstGeom>
          <a:noFill/>
          <a:ln>
            <a:noFill/>
          </a:ln>
        </p:spPr>
      </p:pic>
      <p:sp>
        <p:nvSpPr>
          <p:cNvPr id="27" name="Google Shape;27;p5"/>
          <p:cNvSpPr txBox="1">
            <a:spLocks noGrp="1"/>
          </p:cNvSpPr>
          <p:nvPr>
            <p:ph type="title"/>
          </p:nvPr>
        </p:nvSpPr>
        <p:spPr>
          <a:xfrm>
            <a:off x="1080050" y="708267"/>
            <a:ext cx="69840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1080050" y="1602064"/>
            <a:ext cx="6984000" cy="40452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9" name="Google Shape;29;p5"/>
          <p:cNvSpPr txBox="1">
            <a:spLocks noGrp="1"/>
          </p:cNvSpPr>
          <p:nvPr>
            <p:ph type="sldNum" idx="12"/>
          </p:nvPr>
        </p:nvSpPr>
        <p:spPr>
          <a:xfrm>
            <a:off x="4297650" y="5954632"/>
            <a:ext cx="548700" cy="903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0" name="Google Shape;30;p5"/>
          <p:cNvSpPr/>
          <p:nvPr/>
        </p:nvSpPr>
        <p:spPr>
          <a:xfrm>
            <a:off x="3850764" y="1304201"/>
            <a:ext cx="1442481" cy="10052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extLst>
      <p:ext uri="{BB962C8B-B14F-4D97-AF65-F5344CB8AC3E}">
        <p14:creationId xmlns:p14="http://schemas.microsoft.com/office/powerpoint/2010/main" val="127116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1C1E8-6366-492E-B65D-E05185264B42}"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F87E9-A9F9-4ECB-9B86-CA954F35CA2E}" type="slidenum">
              <a:rPr lang="en-US" smtClean="0"/>
              <a:t>‹#›</a:t>
            </a:fld>
            <a:endParaRPr lang="en-US"/>
          </a:p>
        </p:txBody>
      </p:sp>
    </p:spTree>
    <p:extLst>
      <p:ext uri="{BB962C8B-B14F-4D97-AF65-F5344CB8AC3E}">
        <p14:creationId xmlns:p14="http://schemas.microsoft.com/office/powerpoint/2010/main" val="35079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61C1E8-6366-492E-B65D-E05185264B42}"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F87E9-A9F9-4ECB-9B86-CA954F35CA2E}" type="slidenum">
              <a:rPr lang="en-US" smtClean="0"/>
              <a:t>‹#›</a:t>
            </a:fld>
            <a:endParaRPr lang="en-US"/>
          </a:p>
        </p:txBody>
      </p:sp>
    </p:spTree>
    <p:extLst>
      <p:ext uri="{BB962C8B-B14F-4D97-AF65-F5344CB8AC3E}">
        <p14:creationId xmlns:p14="http://schemas.microsoft.com/office/powerpoint/2010/main" val="13402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61C1E8-6366-492E-B65D-E05185264B42}"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F87E9-A9F9-4ECB-9B86-CA954F35CA2E}" type="slidenum">
              <a:rPr lang="en-US" smtClean="0"/>
              <a:t>‹#›</a:t>
            </a:fld>
            <a:endParaRPr lang="en-US"/>
          </a:p>
        </p:txBody>
      </p:sp>
    </p:spTree>
    <p:extLst>
      <p:ext uri="{BB962C8B-B14F-4D97-AF65-F5344CB8AC3E}">
        <p14:creationId xmlns:p14="http://schemas.microsoft.com/office/powerpoint/2010/main" val="399644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61C1E8-6366-492E-B65D-E05185264B42}" type="datetimeFigureOut">
              <a:rPr lang="en-US" smtClean="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F87E9-A9F9-4ECB-9B86-CA954F35CA2E}" type="slidenum">
              <a:rPr lang="en-US" smtClean="0"/>
              <a:t>‹#›</a:t>
            </a:fld>
            <a:endParaRPr lang="en-US"/>
          </a:p>
        </p:txBody>
      </p:sp>
    </p:spTree>
    <p:extLst>
      <p:ext uri="{BB962C8B-B14F-4D97-AF65-F5344CB8AC3E}">
        <p14:creationId xmlns:p14="http://schemas.microsoft.com/office/powerpoint/2010/main" val="5200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61C1E8-6366-492E-B65D-E05185264B42}" type="datetimeFigureOut">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F87E9-A9F9-4ECB-9B86-CA954F35CA2E}" type="slidenum">
              <a:rPr lang="en-US" smtClean="0"/>
              <a:t>‹#›</a:t>
            </a:fld>
            <a:endParaRPr lang="en-US"/>
          </a:p>
        </p:txBody>
      </p:sp>
    </p:spTree>
    <p:extLst>
      <p:ext uri="{BB962C8B-B14F-4D97-AF65-F5344CB8AC3E}">
        <p14:creationId xmlns:p14="http://schemas.microsoft.com/office/powerpoint/2010/main" val="275245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1C1E8-6366-492E-B65D-E05185264B42}" type="datetimeFigureOut">
              <a:rPr lang="en-US" smtClean="0"/>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F87E9-A9F9-4ECB-9B86-CA954F35CA2E}" type="slidenum">
              <a:rPr lang="en-US" smtClean="0"/>
              <a:t>‹#›</a:t>
            </a:fld>
            <a:endParaRPr lang="en-US"/>
          </a:p>
        </p:txBody>
      </p:sp>
    </p:spTree>
    <p:extLst>
      <p:ext uri="{BB962C8B-B14F-4D97-AF65-F5344CB8AC3E}">
        <p14:creationId xmlns:p14="http://schemas.microsoft.com/office/powerpoint/2010/main" val="365208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61C1E8-6366-492E-B65D-E05185264B42}"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F87E9-A9F9-4ECB-9B86-CA954F35CA2E}" type="slidenum">
              <a:rPr lang="en-US" smtClean="0"/>
              <a:t>‹#›</a:t>
            </a:fld>
            <a:endParaRPr lang="en-US"/>
          </a:p>
        </p:txBody>
      </p:sp>
    </p:spTree>
    <p:extLst>
      <p:ext uri="{BB962C8B-B14F-4D97-AF65-F5344CB8AC3E}">
        <p14:creationId xmlns:p14="http://schemas.microsoft.com/office/powerpoint/2010/main" val="124808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61C1E8-6366-492E-B65D-E05185264B42}"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F87E9-A9F9-4ECB-9B86-CA954F35CA2E}" type="slidenum">
              <a:rPr lang="en-US" smtClean="0"/>
              <a:t>‹#›</a:t>
            </a:fld>
            <a:endParaRPr lang="en-US"/>
          </a:p>
        </p:txBody>
      </p:sp>
    </p:spTree>
    <p:extLst>
      <p:ext uri="{BB962C8B-B14F-4D97-AF65-F5344CB8AC3E}">
        <p14:creationId xmlns:p14="http://schemas.microsoft.com/office/powerpoint/2010/main" val="367024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1C1E8-6366-492E-B65D-E05185264B42}" type="datetimeFigureOut">
              <a:rPr lang="en-US" smtClean="0"/>
              <a:t>3/25/2023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F87E9-A9F9-4ECB-9B86-CA954F35CA2E}" type="slidenum">
              <a:rPr lang="en-US" smtClean="0"/>
              <a:t>‹#›</a:t>
            </a:fld>
            <a:endParaRPr lang="en-US"/>
          </a:p>
        </p:txBody>
      </p:sp>
    </p:spTree>
    <p:extLst>
      <p:ext uri="{BB962C8B-B14F-4D97-AF65-F5344CB8AC3E}">
        <p14:creationId xmlns:p14="http://schemas.microsoft.com/office/powerpoint/2010/main" val="183280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3.xml"/><Relationship Id="rId7" Type="http://schemas.openxmlformats.org/officeDocument/2006/relationships/image" Target="../media/image1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0.xml"/><Relationship Id="rId5" Type="http://schemas.openxmlformats.org/officeDocument/2006/relationships/image" Target="../media/image10.png"/><Relationship Id="rId4" Type="http://schemas.openxmlformats.org/officeDocument/2006/relationships/notesSlide" Target="../notesSlides/notesSlide4.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99"/>
            </a:gs>
            <a:gs pos="50000">
              <a:srgbClr val="9CB86E"/>
            </a:gs>
            <a:gs pos="100000">
              <a:srgbClr val="156B13"/>
            </a:gs>
          </a:gsLst>
          <a:lin ang="5400000" scaled="0"/>
          <a:tileRect/>
        </a:gradFill>
        <a:effectLst/>
      </p:bgPr>
    </p:bg>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914900" y="1643267"/>
            <a:ext cx="5314200" cy="2314800"/>
          </a:xfrm>
          <a:prstGeom prst="rect">
            <a:avLst/>
          </a:prstGeom>
        </p:spPr>
        <p:txBody>
          <a:bodyPr spcFirstLastPara="1" wrap="square" lIns="0" tIns="0" rIns="0" bIns="0" anchor="ctr" anchorCtr="0">
            <a:noAutofit/>
          </a:bodyPr>
          <a:lstStyle/>
          <a:p>
            <a:pPr lvl="0"/>
            <a:r>
              <a:rPr lang="en" sz="5400" b="1" dirty="0">
                <a:latin typeface=".VnBahamasB" pitchFamily="34" charset="0"/>
              </a:rPr>
              <a:t>UNIT 3: A PARTY</a:t>
            </a:r>
            <a:br>
              <a:rPr lang="en" sz="5400" b="1" dirty="0">
                <a:latin typeface=".VnBahamasB" pitchFamily="34" charset="0"/>
              </a:rPr>
            </a:br>
            <a:r>
              <a:rPr lang="en" sz="5400" b="1" dirty="0">
                <a:solidFill>
                  <a:srgbClr val="FF0000"/>
                </a:solidFill>
                <a:latin typeface="+mn-lt"/>
              </a:rPr>
              <a:t>A. READING</a:t>
            </a:r>
            <a:endParaRPr sz="5400" b="1" dirty="0">
              <a:solidFill>
                <a:srgbClr val="FF0000"/>
              </a:solidFill>
              <a:latin typeface="+mn-lt"/>
            </a:endParaRPr>
          </a:p>
        </p:txBody>
      </p:sp>
    </p:spTree>
    <p:extLst>
      <p:ext uri="{BB962C8B-B14F-4D97-AF65-F5344CB8AC3E}">
        <p14:creationId xmlns:p14="http://schemas.microsoft.com/office/powerpoint/2010/main" val="281774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2" action="ppaction://hlinksldjump"/>
          </p:cNvPr>
          <p:cNvSpPr txBox="1"/>
          <p:nvPr/>
        </p:nvSpPr>
        <p:spPr>
          <a:xfrm>
            <a:off x="0" y="808444"/>
            <a:ext cx="9118600" cy="4524315"/>
          </a:xfrm>
          <a:prstGeom prst="rect">
            <a:avLst/>
          </a:prstGeom>
          <a:noFill/>
          <a:ln>
            <a:noFill/>
          </a:ln>
        </p:spPr>
        <p:txBody>
          <a:bodyPr wrap="square" rtlCol="0">
            <a:spAutoFit/>
          </a:bodyPr>
          <a:lstStyle/>
          <a:p>
            <a:pPr>
              <a:lnSpc>
                <a:spcPct val="150000"/>
              </a:lnSpc>
            </a:pPr>
            <a:r>
              <a:rPr lang="en-US" sz="2400" dirty="0"/>
              <a:t>1. Lisa’s family and friends are at her eighth birthday party.</a:t>
            </a:r>
          </a:p>
          <a:p>
            <a:pPr>
              <a:lnSpc>
                <a:spcPct val="150000"/>
              </a:lnSpc>
            </a:pPr>
            <a:r>
              <a:rPr lang="en-US" sz="2400" dirty="0"/>
              <a:t>2. Everyone makes cakes and ice cream at the birthday party.</a:t>
            </a:r>
          </a:p>
          <a:p>
            <a:pPr>
              <a:lnSpc>
                <a:spcPct val="150000"/>
              </a:lnSpc>
            </a:pPr>
            <a:r>
              <a:rPr lang="en-US" sz="2400" dirty="0"/>
              <a:t>3. Lisa opens birthday cards and books from her family and friends.</a:t>
            </a:r>
          </a:p>
          <a:p>
            <a:pPr>
              <a:lnSpc>
                <a:spcPct val="150000"/>
              </a:lnSpc>
            </a:pPr>
            <a:r>
              <a:rPr lang="en-US" sz="2400" dirty="0"/>
              <a:t>4. Many Americans over the age of 30 don’t like to talk about their anniversaries.</a:t>
            </a:r>
          </a:p>
          <a:p>
            <a:pPr>
              <a:lnSpc>
                <a:spcPct val="150000"/>
              </a:lnSpc>
            </a:pPr>
            <a:r>
              <a:rPr lang="en-US" sz="2400" dirty="0"/>
              <a:t>5. Fifty months ago, Rosa and Luis got married.</a:t>
            </a:r>
          </a:p>
          <a:p>
            <a:pPr>
              <a:lnSpc>
                <a:spcPct val="150000"/>
              </a:lnSpc>
            </a:pPr>
            <a:r>
              <a:rPr lang="en-US" sz="2400" dirty="0"/>
              <a:t>6. People call the 5</a:t>
            </a:r>
            <a:r>
              <a:rPr lang="en-US" sz="2400" baseline="30000" dirty="0"/>
              <a:t>th</a:t>
            </a:r>
            <a:r>
              <a:rPr lang="en-US" sz="2400" dirty="0"/>
              <a:t> wedding anniversary the “golden anniversary.”</a:t>
            </a:r>
          </a:p>
          <a:p>
            <a:pPr>
              <a:lnSpc>
                <a:spcPct val="150000"/>
              </a:lnSpc>
            </a:pPr>
            <a:r>
              <a:rPr lang="en-US" sz="2400" dirty="0"/>
              <a:t>7. Rosa and Luis are happy to be together for their silver anniversary.</a:t>
            </a:r>
          </a:p>
        </p:txBody>
      </p:sp>
      <p:cxnSp>
        <p:nvCxnSpPr>
          <p:cNvPr id="25" name="Straight Connector 24"/>
          <p:cNvCxnSpPr/>
          <p:nvPr/>
        </p:nvCxnSpPr>
        <p:spPr>
          <a:xfrm>
            <a:off x="114299" y="3507431"/>
            <a:ext cx="1666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86300" y="1297631"/>
            <a:ext cx="774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16000" y="4040831"/>
            <a:ext cx="9461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00199" y="1831031"/>
            <a:ext cx="723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76700" y="2364431"/>
            <a:ext cx="774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24600" y="5183831"/>
            <a:ext cx="66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73300" y="4574231"/>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87500" y="1498597"/>
            <a:ext cx="838200" cy="461665"/>
          </a:xfrm>
          <a:prstGeom prst="rect">
            <a:avLst/>
          </a:prstGeom>
          <a:solidFill>
            <a:srgbClr val="99FF66"/>
          </a:solidFill>
          <a:ln>
            <a:solidFill>
              <a:schemeClr val="tx1"/>
            </a:solidFill>
          </a:ln>
        </p:spPr>
        <p:txBody>
          <a:bodyPr wrap="square" rtlCol="0">
            <a:spAutoFit/>
          </a:bodyPr>
          <a:lstStyle/>
          <a:p>
            <a:pPr algn="ctr"/>
            <a:r>
              <a:rPr lang="en-US" sz="2400" b="1" dirty="0"/>
              <a:t>eats</a:t>
            </a:r>
            <a:endParaRPr lang="en-US" sz="2400" b="1" dirty="0">
              <a:solidFill>
                <a:srgbClr val="FF0000"/>
              </a:solidFill>
              <a:latin typeface="Calibri" pitchFamily="34" charset="0"/>
              <a:cs typeface="Calibri" pitchFamily="34" charset="0"/>
            </a:endParaRPr>
          </a:p>
        </p:txBody>
      </p:sp>
      <p:sp>
        <p:nvSpPr>
          <p:cNvPr id="24" name="TextBox 23"/>
          <p:cNvSpPr txBox="1"/>
          <p:nvPr/>
        </p:nvSpPr>
        <p:spPr>
          <a:xfrm>
            <a:off x="4076700" y="2007290"/>
            <a:ext cx="1384300" cy="461665"/>
          </a:xfrm>
          <a:prstGeom prst="rect">
            <a:avLst/>
          </a:prstGeom>
          <a:solidFill>
            <a:srgbClr val="99FF66"/>
          </a:solidFill>
          <a:ln>
            <a:solidFill>
              <a:schemeClr val="tx1"/>
            </a:solidFill>
          </a:ln>
        </p:spPr>
        <p:txBody>
          <a:bodyPr wrap="square" rtlCol="0">
            <a:spAutoFit/>
          </a:bodyPr>
          <a:lstStyle/>
          <a:p>
            <a:pPr algn="ctr"/>
            <a:r>
              <a:rPr lang="en-US" sz="2400" b="1" dirty="0"/>
              <a:t>presents</a:t>
            </a:r>
            <a:endParaRPr lang="en-US" sz="2400" b="1" dirty="0">
              <a:solidFill>
                <a:srgbClr val="FF0000"/>
              </a:solidFill>
              <a:latin typeface="Calibri" pitchFamily="34" charset="0"/>
              <a:cs typeface="Calibri" pitchFamily="34" charset="0"/>
            </a:endParaRPr>
          </a:p>
        </p:txBody>
      </p:sp>
      <p:sp>
        <p:nvSpPr>
          <p:cNvPr id="27" name="TextBox 26"/>
          <p:cNvSpPr txBox="1"/>
          <p:nvPr/>
        </p:nvSpPr>
        <p:spPr>
          <a:xfrm>
            <a:off x="111125" y="3070601"/>
            <a:ext cx="1670050" cy="461665"/>
          </a:xfrm>
          <a:prstGeom prst="rect">
            <a:avLst/>
          </a:prstGeom>
          <a:solidFill>
            <a:srgbClr val="99FF66"/>
          </a:solidFill>
          <a:ln>
            <a:solidFill>
              <a:schemeClr val="tx1"/>
            </a:solidFill>
          </a:ln>
        </p:spPr>
        <p:txBody>
          <a:bodyPr wrap="square" rtlCol="0">
            <a:spAutoFit/>
          </a:bodyPr>
          <a:lstStyle/>
          <a:p>
            <a:pPr algn="ctr"/>
            <a:r>
              <a:rPr lang="en-US" sz="2400" b="1" dirty="0"/>
              <a:t>ages</a:t>
            </a:r>
            <a:endParaRPr lang="en-US" sz="2400" b="1" dirty="0">
              <a:solidFill>
                <a:srgbClr val="FF0000"/>
              </a:solidFill>
              <a:latin typeface="Calibri" pitchFamily="34" charset="0"/>
              <a:cs typeface="Calibri" pitchFamily="34" charset="0"/>
            </a:endParaRPr>
          </a:p>
        </p:txBody>
      </p:sp>
      <p:sp>
        <p:nvSpPr>
          <p:cNvPr id="28" name="TextBox 27"/>
          <p:cNvSpPr txBox="1"/>
          <p:nvPr/>
        </p:nvSpPr>
        <p:spPr>
          <a:xfrm>
            <a:off x="977899" y="3591301"/>
            <a:ext cx="984250" cy="461665"/>
          </a:xfrm>
          <a:prstGeom prst="rect">
            <a:avLst/>
          </a:prstGeom>
          <a:solidFill>
            <a:srgbClr val="99FF66"/>
          </a:solidFill>
          <a:ln>
            <a:solidFill>
              <a:schemeClr val="tx1"/>
            </a:solidFill>
          </a:ln>
        </p:spPr>
        <p:txBody>
          <a:bodyPr wrap="square" rtlCol="0">
            <a:spAutoFit/>
          </a:bodyPr>
          <a:lstStyle/>
          <a:p>
            <a:pPr algn="ctr"/>
            <a:r>
              <a:rPr lang="en-US" sz="2400" b="1" dirty="0"/>
              <a:t>years</a:t>
            </a:r>
            <a:endParaRPr lang="en-US" sz="2400" b="1" dirty="0">
              <a:solidFill>
                <a:srgbClr val="FF0000"/>
              </a:solidFill>
              <a:latin typeface="Calibri" pitchFamily="34" charset="0"/>
              <a:cs typeface="Calibri" pitchFamily="34" charset="0"/>
            </a:endParaRPr>
          </a:p>
        </p:txBody>
      </p:sp>
      <p:sp>
        <p:nvSpPr>
          <p:cNvPr id="31" name="TextBox 30"/>
          <p:cNvSpPr txBox="1"/>
          <p:nvPr/>
        </p:nvSpPr>
        <p:spPr>
          <a:xfrm>
            <a:off x="2270125" y="4139068"/>
            <a:ext cx="676275" cy="461665"/>
          </a:xfrm>
          <a:prstGeom prst="rect">
            <a:avLst/>
          </a:prstGeom>
          <a:solidFill>
            <a:srgbClr val="99FF66"/>
          </a:solidFill>
          <a:ln>
            <a:solidFill>
              <a:schemeClr val="tx1"/>
            </a:solidFill>
          </a:ln>
        </p:spPr>
        <p:txBody>
          <a:bodyPr wrap="square" rtlCol="0">
            <a:spAutoFit/>
          </a:bodyPr>
          <a:lstStyle/>
          <a:p>
            <a:pPr algn="ctr"/>
            <a:r>
              <a:rPr lang="en-US" sz="2400" b="1" dirty="0"/>
              <a:t>50</a:t>
            </a:r>
            <a:r>
              <a:rPr lang="en-US" sz="2400" b="1" baseline="30000" dirty="0"/>
              <a:t>th</a:t>
            </a:r>
            <a:r>
              <a:rPr lang="en-US" sz="2400" b="1" dirty="0"/>
              <a:t> </a:t>
            </a:r>
            <a:endParaRPr lang="en-US" sz="2400" b="1" dirty="0">
              <a:solidFill>
                <a:srgbClr val="FF0000"/>
              </a:solidFill>
              <a:latin typeface="Calibri" pitchFamily="34" charset="0"/>
              <a:cs typeface="Calibri" pitchFamily="34" charset="0"/>
            </a:endParaRPr>
          </a:p>
        </p:txBody>
      </p:sp>
      <p:sp>
        <p:nvSpPr>
          <p:cNvPr id="32" name="TextBox 31"/>
          <p:cNvSpPr txBox="1"/>
          <p:nvPr/>
        </p:nvSpPr>
        <p:spPr>
          <a:xfrm>
            <a:off x="6324600" y="4738765"/>
            <a:ext cx="1066800" cy="461665"/>
          </a:xfrm>
          <a:prstGeom prst="rect">
            <a:avLst/>
          </a:prstGeom>
          <a:solidFill>
            <a:srgbClr val="99FF66"/>
          </a:solidFill>
          <a:ln>
            <a:solidFill>
              <a:schemeClr val="tx1"/>
            </a:solidFill>
          </a:ln>
        </p:spPr>
        <p:txBody>
          <a:bodyPr wrap="square" rtlCol="0">
            <a:spAutoFit/>
          </a:bodyPr>
          <a:lstStyle/>
          <a:p>
            <a:pPr algn="ctr"/>
            <a:r>
              <a:rPr lang="en-US" sz="2400" b="1" dirty="0"/>
              <a:t>golden</a:t>
            </a:r>
            <a:endParaRPr lang="en-US" sz="2400" b="1" dirty="0">
              <a:solidFill>
                <a:srgbClr val="FF0000"/>
              </a:solidFill>
              <a:latin typeface="Calibri" pitchFamily="34" charset="0"/>
              <a:cs typeface="Calibri" pitchFamily="34" charset="0"/>
            </a:endParaRPr>
          </a:p>
        </p:txBody>
      </p:sp>
      <p:sp>
        <p:nvSpPr>
          <p:cNvPr id="16" name="TextBox 15"/>
          <p:cNvSpPr txBox="1"/>
          <p:nvPr/>
        </p:nvSpPr>
        <p:spPr>
          <a:xfrm>
            <a:off x="4622800" y="916630"/>
            <a:ext cx="838200" cy="461665"/>
          </a:xfrm>
          <a:prstGeom prst="rect">
            <a:avLst/>
          </a:prstGeom>
          <a:solidFill>
            <a:srgbClr val="99FF66"/>
          </a:solidFill>
          <a:ln>
            <a:solidFill>
              <a:schemeClr val="tx1"/>
            </a:solidFill>
          </a:ln>
        </p:spPr>
        <p:txBody>
          <a:bodyPr wrap="square" rtlCol="0">
            <a:spAutoFit/>
          </a:bodyPr>
          <a:lstStyle/>
          <a:p>
            <a:pPr algn="ctr"/>
            <a:r>
              <a:rPr lang="en-US" sz="2400" b="1" dirty="0"/>
              <a:t>7</a:t>
            </a:r>
            <a:r>
              <a:rPr lang="en-US" sz="2400" b="1" baseline="30000" dirty="0"/>
              <a:t>th</a:t>
            </a:r>
            <a:r>
              <a:rPr lang="en-US" sz="2400" b="1" dirty="0"/>
              <a:t> </a:t>
            </a:r>
            <a:endParaRPr lang="en-US" sz="2400" b="1" dirty="0">
              <a:solidFill>
                <a:srgbClr val="FF0000"/>
              </a:solidFill>
              <a:latin typeface="Calibri" pitchFamily="34" charset="0"/>
              <a:cs typeface="Calibri" pitchFamily="34" charset="0"/>
            </a:endParaRPr>
          </a:p>
        </p:txBody>
      </p:sp>
      <p:sp>
        <p:nvSpPr>
          <p:cNvPr id="44" name="Rectangle 43"/>
          <p:cNvSpPr/>
          <p:nvPr/>
        </p:nvSpPr>
        <p:spPr>
          <a:xfrm>
            <a:off x="114299" y="193020"/>
            <a:ext cx="8763001" cy="523220"/>
          </a:xfrm>
          <a:prstGeom prst="rect">
            <a:avLst/>
          </a:prstGeom>
        </p:spPr>
        <p:txBody>
          <a:bodyPr wrap="square">
            <a:spAutoFit/>
          </a:bodyPr>
          <a:lstStyle/>
          <a:p>
            <a:pPr algn="ctr">
              <a:spcAft>
                <a:spcPts val="600"/>
              </a:spcAft>
            </a:pPr>
            <a:r>
              <a:rPr lang="en-US" sz="2800" b="1" u="sng" dirty="0">
                <a:solidFill>
                  <a:srgbClr val="0000FF"/>
                </a:solidFill>
                <a:latin typeface=".VnBahamasB" pitchFamily="34" charset="0"/>
                <a:cs typeface="Calibri" pitchFamily="34" charset="0"/>
              </a:rPr>
              <a:t>Task 2</a:t>
            </a:r>
            <a:r>
              <a:rPr lang="en-US" sz="2800" b="1" dirty="0">
                <a:solidFill>
                  <a:srgbClr val="0000FF"/>
                </a:solidFill>
                <a:latin typeface=".VnBahamasB" pitchFamily="34" charset="0"/>
                <a:cs typeface="Calibri" pitchFamily="34" charset="0"/>
              </a:rPr>
              <a:t>: Underline the WRONG word and correct it.</a:t>
            </a:r>
          </a:p>
        </p:txBody>
      </p:sp>
    </p:spTree>
    <p:extLst>
      <p:ext uri="{BB962C8B-B14F-4D97-AF65-F5344CB8AC3E}">
        <p14:creationId xmlns:p14="http://schemas.microsoft.com/office/powerpoint/2010/main" val="12227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ppt_x"/>
                                          </p:val>
                                        </p:tav>
                                        <p:tav tm="100000">
                                          <p:val>
                                            <p:strVal val="#ppt_x"/>
                                          </p:val>
                                        </p:tav>
                                      </p:tavLst>
                                    </p:anim>
                                    <p:anim calcmode="lin" valueType="num">
                                      <p:cBhvr additive="base">
                                        <p:cTn id="9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24" grpId="0" animBg="1"/>
      <p:bldP spid="27" grpId="0" animBg="1"/>
      <p:bldP spid="28" grpId="0" animBg="1"/>
      <p:bldP spid="31" grpId="0" animBg="1"/>
      <p:bldP spid="32"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3" name="Google Shape;73;p1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62000"/>
            <a:ext cx="2527300" cy="2527300"/>
          </a:xfrm>
          <a:prstGeom prst="rect">
            <a:avLst/>
          </a:prstGeom>
        </p:spPr>
      </p:pic>
      <p:grpSp>
        <p:nvGrpSpPr>
          <p:cNvPr id="16" name="Group 15"/>
          <p:cNvGrpSpPr/>
          <p:nvPr/>
        </p:nvGrpSpPr>
        <p:grpSpPr>
          <a:xfrm>
            <a:off x="1371600" y="2326176"/>
            <a:ext cx="2672595" cy="1926248"/>
            <a:chOff x="1371600" y="2285999"/>
            <a:chExt cx="2672595" cy="1926248"/>
          </a:xfrm>
        </p:grpSpPr>
        <p:cxnSp>
          <p:nvCxnSpPr>
            <p:cNvPr id="5" name="Curved Connector 4"/>
            <p:cNvCxnSpPr/>
            <p:nvPr/>
          </p:nvCxnSpPr>
          <p:spPr>
            <a:xfrm rot="16200000" flipH="1">
              <a:off x="1733855" y="2501594"/>
              <a:ext cx="892503" cy="461313"/>
            </a:xfrm>
            <a:prstGeom prst="curved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32230" y="3178503"/>
              <a:ext cx="2611965" cy="523220"/>
            </a:xfrm>
            <a:prstGeom prst="rect">
              <a:avLst/>
            </a:prstGeom>
            <a:solidFill>
              <a:srgbClr val="99FF66"/>
            </a:solidFill>
            <a:ln>
              <a:solidFill>
                <a:schemeClr val="tx1"/>
              </a:solidFill>
            </a:ln>
          </p:spPr>
          <p:txBody>
            <a:bodyPr wrap="square" rtlCol="0">
              <a:spAutoFit/>
            </a:bodyPr>
            <a:lstStyle/>
            <a:p>
              <a:r>
                <a:rPr lang="en-US" sz="2800" dirty="0"/>
                <a:t>birthday cake (n)</a:t>
              </a:r>
              <a:endParaRPr lang="en-US" sz="2800" b="1" dirty="0">
                <a:solidFill>
                  <a:srgbClr val="FF0000"/>
                </a:solidFill>
                <a:latin typeface="Calibri" pitchFamily="34" charset="0"/>
                <a:cs typeface="Calibri" pitchFamily="34" charset="0"/>
              </a:endParaRPr>
            </a:p>
          </p:txBody>
        </p:sp>
        <p:sp>
          <p:nvSpPr>
            <p:cNvPr id="11" name="TextBox 10"/>
            <p:cNvSpPr txBox="1"/>
            <p:nvPr/>
          </p:nvSpPr>
          <p:spPr>
            <a:xfrm>
              <a:off x="1371600" y="3719804"/>
              <a:ext cx="2672595" cy="492443"/>
            </a:xfrm>
            <a:prstGeom prst="rect">
              <a:avLst/>
            </a:prstGeom>
            <a:noFill/>
            <a:ln>
              <a:noFill/>
            </a:ln>
          </p:spPr>
          <p:txBody>
            <a:bodyPr wrap="square" rtlCol="0">
              <a:spAutoFit/>
            </a:bodyPr>
            <a:lstStyle/>
            <a:p>
              <a:r>
                <a:rPr lang="en-US" sz="2600" dirty="0">
                  <a:latin typeface="Lucida Sans Unicode" pitchFamily="34" charset="0"/>
                  <a:cs typeface="Lucida Sans Unicode" pitchFamily="34" charset="0"/>
                </a:rPr>
                <a:t>/ˈ</a:t>
              </a:r>
              <a:r>
                <a:rPr lang="en-US" sz="2600" dirty="0" err="1">
                  <a:latin typeface="Lucida Sans Unicode" pitchFamily="34" charset="0"/>
                  <a:cs typeface="Lucida Sans Unicode" pitchFamily="34" charset="0"/>
                </a:rPr>
                <a:t>bɜ</a:t>
              </a:r>
              <a:r>
                <a:rPr lang="en-US" sz="2600" dirty="0">
                  <a:latin typeface="Lucida Sans Unicode" pitchFamily="34" charset="0"/>
                  <a:cs typeface="Lucida Sans Unicode" pitchFamily="34" charset="0"/>
                </a:rPr>
                <a:t>ː</a:t>
              </a:r>
              <a:r>
                <a:rPr lang="el-GR" sz="2600" dirty="0">
                  <a:latin typeface="Lucida Sans Unicode" pitchFamily="34" charset="0"/>
                  <a:cs typeface="Lucida Sans Unicode" pitchFamily="34" charset="0"/>
                </a:rPr>
                <a:t>θ</a:t>
              </a:r>
              <a:r>
                <a:rPr lang="en-US" sz="2600" dirty="0" err="1">
                  <a:latin typeface="Lucida Sans Unicode" pitchFamily="34" charset="0"/>
                  <a:cs typeface="Lucida Sans Unicode" pitchFamily="34" charset="0"/>
                </a:rPr>
                <a:t>deɪ</a:t>
              </a:r>
              <a:r>
                <a:rPr lang="en-US" sz="2600" dirty="0">
                  <a:latin typeface="Lucida Sans Unicode" pitchFamily="34" charset="0"/>
                  <a:cs typeface="Lucida Sans Unicode" pitchFamily="34" charset="0"/>
                </a:rPr>
                <a:t> </a:t>
              </a:r>
              <a:r>
                <a:rPr lang="en-US" sz="2600" dirty="0" err="1">
                  <a:latin typeface="Lucida Sans Unicode" pitchFamily="34" charset="0"/>
                  <a:cs typeface="Lucida Sans Unicode" pitchFamily="34" charset="0"/>
                </a:rPr>
                <a:t>keɪk</a:t>
              </a:r>
              <a:r>
                <a:rPr lang="en-US" sz="2600" dirty="0">
                  <a:latin typeface="Lucida Sans Unicode" pitchFamily="34" charset="0"/>
                  <a:cs typeface="Lucida Sans Unicode" pitchFamily="34" charset="0"/>
                </a:rPr>
                <a:t>/</a:t>
              </a:r>
              <a:endParaRPr lang="en-US" sz="2600" b="1" i="1" dirty="0">
                <a:solidFill>
                  <a:srgbClr val="0000FF"/>
                </a:solidFill>
                <a:latin typeface="Lucida Sans Unicode" pitchFamily="34" charset="0"/>
                <a:cs typeface="Lucida Sans Unicode" pitchFamily="34" charset="0"/>
              </a:endParaRPr>
            </a:p>
          </p:txBody>
        </p:sp>
      </p:grpSp>
      <p:grpSp>
        <p:nvGrpSpPr>
          <p:cNvPr id="18" name="Group 17"/>
          <p:cNvGrpSpPr/>
          <p:nvPr/>
        </p:nvGrpSpPr>
        <p:grpSpPr>
          <a:xfrm>
            <a:off x="2406650" y="924580"/>
            <a:ext cx="2774951" cy="1041063"/>
            <a:chOff x="2406650" y="924580"/>
            <a:chExt cx="2774951" cy="1041063"/>
          </a:xfrm>
        </p:grpSpPr>
        <p:cxnSp>
          <p:nvCxnSpPr>
            <p:cNvPr id="7" name="Curved Connector 6"/>
            <p:cNvCxnSpPr>
              <a:endCxn id="13" idx="1"/>
            </p:cNvCxnSpPr>
            <p:nvPr/>
          </p:nvCxnSpPr>
          <p:spPr>
            <a:xfrm flipV="1">
              <a:off x="2406650" y="1186190"/>
              <a:ext cx="1098551" cy="287010"/>
            </a:xfrm>
            <a:prstGeom prst="curvedConnector3">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05201" y="924580"/>
              <a:ext cx="1676400" cy="523220"/>
            </a:xfrm>
            <a:prstGeom prst="rect">
              <a:avLst/>
            </a:prstGeom>
            <a:solidFill>
              <a:srgbClr val="99FF66"/>
            </a:solidFill>
            <a:ln>
              <a:solidFill>
                <a:schemeClr val="tx1"/>
              </a:solidFill>
            </a:ln>
          </p:spPr>
          <p:txBody>
            <a:bodyPr wrap="square" rtlCol="0">
              <a:spAutoFit/>
            </a:bodyPr>
            <a:lstStyle/>
            <a:p>
              <a:r>
                <a:rPr lang="en-US" sz="2800" dirty="0"/>
                <a:t>candle (n)</a:t>
              </a:r>
              <a:endParaRPr lang="en-US" sz="2800" b="1" dirty="0">
                <a:solidFill>
                  <a:srgbClr val="FF0000"/>
                </a:solidFill>
                <a:latin typeface="Calibri" pitchFamily="34" charset="0"/>
                <a:cs typeface="Calibri" pitchFamily="34" charset="0"/>
              </a:endParaRPr>
            </a:p>
          </p:txBody>
        </p:sp>
        <p:sp>
          <p:nvSpPr>
            <p:cNvPr id="15" name="TextBox 14"/>
            <p:cNvSpPr txBox="1"/>
            <p:nvPr/>
          </p:nvSpPr>
          <p:spPr>
            <a:xfrm>
              <a:off x="3505201" y="1473200"/>
              <a:ext cx="1676399" cy="492443"/>
            </a:xfrm>
            <a:prstGeom prst="rect">
              <a:avLst/>
            </a:prstGeom>
            <a:noFill/>
            <a:ln>
              <a:noFill/>
            </a:ln>
          </p:spPr>
          <p:txBody>
            <a:bodyPr wrap="square" rtlCol="0">
              <a:spAutoFit/>
            </a:bodyPr>
            <a:lstStyle/>
            <a:p>
              <a:r>
                <a:rPr lang="en-US" sz="2600" dirty="0">
                  <a:latin typeface="Lucida Sans Unicode" pitchFamily="34" charset="0"/>
                  <a:cs typeface="Lucida Sans Unicode" pitchFamily="34" charset="0"/>
                </a:rPr>
                <a:t>/ˈ</a:t>
              </a:r>
              <a:r>
                <a:rPr lang="en-US" sz="2600" dirty="0" err="1">
                  <a:latin typeface="Lucida Sans Unicode" pitchFamily="34" charset="0"/>
                  <a:cs typeface="Lucida Sans Unicode" pitchFamily="34" charset="0"/>
                </a:rPr>
                <a:t>kændl</a:t>
              </a:r>
              <a:r>
                <a:rPr lang="en-US" sz="2600" dirty="0">
                  <a:latin typeface="Lucida Sans Unicode" pitchFamily="34" charset="0"/>
                  <a:cs typeface="Lucida Sans Unicode" pitchFamily="34" charset="0"/>
                </a:rPr>
                <a:t>/</a:t>
              </a:r>
              <a:endParaRPr lang="en-US" sz="2600" b="1" i="1" dirty="0">
                <a:solidFill>
                  <a:srgbClr val="0000FF"/>
                </a:solidFill>
                <a:latin typeface="Lucida Sans Unicode" pitchFamily="34" charset="0"/>
                <a:cs typeface="Lucida Sans Unicode" pitchFamily="34" charset="0"/>
              </a:endParaRPr>
            </a:p>
          </p:txBody>
        </p:sp>
      </p:grpSp>
      <p:grpSp>
        <p:nvGrpSpPr>
          <p:cNvPr id="21" name="Group 20"/>
          <p:cNvGrpSpPr/>
          <p:nvPr/>
        </p:nvGrpSpPr>
        <p:grpSpPr>
          <a:xfrm>
            <a:off x="6019800" y="480039"/>
            <a:ext cx="2717800" cy="3751585"/>
            <a:chOff x="6019800" y="480039"/>
            <a:chExt cx="2717800" cy="3751585"/>
          </a:xfrm>
        </p:grpSpPr>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019800" y="480039"/>
              <a:ext cx="2717800" cy="2698463"/>
            </a:xfrm>
            <a:prstGeom prst="rect">
              <a:avLst/>
            </a:prstGeom>
          </p:spPr>
        </p:pic>
        <p:sp>
          <p:nvSpPr>
            <p:cNvPr id="14" name="TextBox 13"/>
            <p:cNvSpPr txBox="1"/>
            <p:nvPr/>
          </p:nvSpPr>
          <p:spPr>
            <a:xfrm>
              <a:off x="6457950" y="3215961"/>
              <a:ext cx="1841500" cy="523220"/>
            </a:xfrm>
            <a:prstGeom prst="rect">
              <a:avLst/>
            </a:prstGeom>
            <a:solidFill>
              <a:srgbClr val="99FF66"/>
            </a:solidFill>
            <a:ln>
              <a:solidFill>
                <a:schemeClr val="tx1"/>
              </a:solidFill>
            </a:ln>
          </p:spPr>
          <p:txBody>
            <a:bodyPr wrap="square" rtlCol="0">
              <a:spAutoFit/>
            </a:bodyPr>
            <a:lstStyle/>
            <a:p>
              <a:r>
                <a:rPr lang="en-US" sz="2800" dirty="0"/>
                <a:t>present (n)</a:t>
              </a:r>
              <a:endParaRPr lang="en-US" sz="2800" b="1" dirty="0">
                <a:solidFill>
                  <a:srgbClr val="FF0000"/>
                </a:solidFill>
                <a:latin typeface="Calibri" pitchFamily="34" charset="0"/>
                <a:cs typeface="Calibri" pitchFamily="34" charset="0"/>
              </a:endParaRPr>
            </a:p>
          </p:txBody>
        </p:sp>
        <p:sp>
          <p:nvSpPr>
            <p:cNvPr id="17" name="TextBox 16"/>
            <p:cNvSpPr txBox="1"/>
            <p:nvPr/>
          </p:nvSpPr>
          <p:spPr>
            <a:xfrm>
              <a:off x="6530975" y="3739181"/>
              <a:ext cx="1695449" cy="492443"/>
            </a:xfrm>
            <a:prstGeom prst="rect">
              <a:avLst/>
            </a:prstGeom>
            <a:noFill/>
            <a:ln>
              <a:noFill/>
            </a:ln>
          </p:spPr>
          <p:txBody>
            <a:bodyPr wrap="square" rtlCol="0">
              <a:spAutoFit/>
            </a:bodyPr>
            <a:lstStyle/>
            <a:p>
              <a:r>
                <a:rPr lang="en-US" sz="2600" dirty="0">
                  <a:latin typeface="Lucida Sans Unicode" pitchFamily="34" charset="0"/>
                  <a:cs typeface="Lucida Sans Unicode" pitchFamily="34" charset="0"/>
                </a:rPr>
                <a:t>/ˈ</a:t>
              </a:r>
              <a:r>
                <a:rPr lang="en-US" sz="2600" dirty="0" err="1">
                  <a:latin typeface="Lucida Sans Unicode" pitchFamily="34" charset="0"/>
                  <a:cs typeface="Lucida Sans Unicode" pitchFamily="34" charset="0"/>
                </a:rPr>
                <a:t>preznt</a:t>
              </a:r>
              <a:r>
                <a:rPr lang="en-US" sz="2600" dirty="0">
                  <a:latin typeface="Lucida Sans Unicode" pitchFamily="34" charset="0"/>
                  <a:cs typeface="Lucida Sans Unicode" pitchFamily="34" charset="0"/>
                </a:rPr>
                <a:t>/</a:t>
              </a:r>
              <a:endParaRPr lang="en-US" sz="2600" b="1" i="1" dirty="0">
                <a:solidFill>
                  <a:srgbClr val="0000FF"/>
                </a:solidFill>
                <a:latin typeface="Lucida Sans Unicode" pitchFamily="34" charset="0"/>
                <a:cs typeface="Lucida Sans Unicode" pitchFamily="34" charset="0"/>
              </a:endParaRPr>
            </a:p>
          </p:txBody>
        </p:sp>
      </p:grpSp>
    </p:spTree>
    <p:extLst>
      <p:ext uri="{BB962C8B-B14F-4D97-AF65-F5344CB8AC3E}">
        <p14:creationId xmlns:p14="http://schemas.microsoft.com/office/powerpoint/2010/main" val="386309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 Equal 6"/>
          <p:cNvSpPr/>
          <p:nvPr/>
        </p:nvSpPr>
        <p:spPr>
          <a:xfrm>
            <a:off x="1600949" y="1539462"/>
            <a:ext cx="1106857" cy="685612"/>
          </a:xfrm>
          <a:prstGeom prst="mathNotEqua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itchFamily="34" charset="0"/>
              <a:cs typeface="Calibri" pitchFamily="34" charset="0"/>
            </a:endParaRPr>
          </a:p>
        </p:txBody>
      </p:sp>
      <p:grpSp>
        <p:nvGrpSpPr>
          <p:cNvPr id="12" name="Group 11"/>
          <p:cNvGrpSpPr/>
          <p:nvPr/>
        </p:nvGrpSpPr>
        <p:grpSpPr>
          <a:xfrm>
            <a:off x="5181600" y="1628434"/>
            <a:ext cx="3505200" cy="3669963"/>
            <a:chOff x="5181600" y="1628434"/>
            <a:chExt cx="3505200" cy="3669963"/>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628434"/>
              <a:ext cx="3505200" cy="2628900"/>
            </a:xfrm>
            <a:prstGeom prst="rect">
              <a:avLst/>
            </a:prstGeom>
          </p:spPr>
        </p:pic>
        <p:sp>
          <p:nvSpPr>
            <p:cNvPr id="10" name="TextBox 9"/>
            <p:cNvSpPr txBox="1"/>
            <p:nvPr/>
          </p:nvSpPr>
          <p:spPr>
            <a:xfrm>
              <a:off x="5943600" y="4282734"/>
              <a:ext cx="1981200" cy="523220"/>
            </a:xfrm>
            <a:prstGeom prst="rect">
              <a:avLst/>
            </a:prstGeom>
            <a:solidFill>
              <a:srgbClr val="99FF66"/>
            </a:solidFill>
            <a:ln>
              <a:solidFill>
                <a:schemeClr val="tx1"/>
              </a:solidFill>
            </a:ln>
          </p:spPr>
          <p:txBody>
            <a:bodyPr wrap="square" rtlCol="0">
              <a:spAutoFit/>
            </a:bodyPr>
            <a:lstStyle/>
            <a:p>
              <a:r>
                <a:rPr lang="en-US" sz="2800" dirty="0"/>
                <a:t>blow out (v)</a:t>
              </a:r>
              <a:endParaRPr lang="en-US" sz="2800" b="1" dirty="0">
                <a:solidFill>
                  <a:srgbClr val="FF0000"/>
                </a:solidFill>
                <a:latin typeface="Calibri" pitchFamily="34" charset="0"/>
                <a:cs typeface="Calibri" pitchFamily="34" charset="0"/>
              </a:endParaRPr>
            </a:p>
          </p:txBody>
        </p:sp>
        <p:sp>
          <p:nvSpPr>
            <p:cNvPr id="11" name="TextBox 10"/>
            <p:cNvSpPr txBox="1"/>
            <p:nvPr/>
          </p:nvSpPr>
          <p:spPr>
            <a:xfrm>
              <a:off x="5943600" y="4805954"/>
              <a:ext cx="1981200" cy="492443"/>
            </a:xfrm>
            <a:prstGeom prst="rect">
              <a:avLst/>
            </a:prstGeom>
            <a:noFill/>
            <a:ln>
              <a:noFill/>
            </a:ln>
          </p:spPr>
          <p:txBody>
            <a:bodyPr wrap="square" rtlCol="0">
              <a:spAutoFit/>
            </a:bodyPr>
            <a:lstStyle/>
            <a:p>
              <a:r>
                <a:rPr lang="en-US" sz="2600" dirty="0">
                  <a:latin typeface="Lucida Sans Unicode" pitchFamily="34" charset="0"/>
                  <a:cs typeface="Lucida Sans Unicode" pitchFamily="34" charset="0"/>
                </a:rPr>
                <a:t>/</a:t>
              </a:r>
              <a:r>
                <a:rPr lang="en-US" sz="2600" dirty="0" err="1">
                  <a:latin typeface="Lucida Sans Unicode" pitchFamily="34" charset="0"/>
                  <a:cs typeface="Lucida Sans Unicode" pitchFamily="34" charset="0"/>
                </a:rPr>
                <a:t>bləʊ</a:t>
              </a:r>
              <a:r>
                <a:rPr lang="en-US" sz="2600" dirty="0">
                  <a:latin typeface="Lucida Sans Unicode" pitchFamily="34" charset="0"/>
                  <a:cs typeface="Lucida Sans Unicode" pitchFamily="34" charset="0"/>
                </a:rPr>
                <a:t> </a:t>
              </a:r>
              <a:r>
                <a:rPr lang="en-US" sz="2600" dirty="0" err="1">
                  <a:latin typeface="Lucida Sans Unicode" pitchFamily="34" charset="0"/>
                  <a:cs typeface="Lucida Sans Unicode" pitchFamily="34" charset="0"/>
                </a:rPr>
                <a:t>aʊt</a:t>
              </a:r>
              <a:r>
                <a:rPr lang="en-US" sz="2600" dirty="0">
                  <a:latin typeface="Lucida Sans Unicode" pitchFamily="34" charset="0"/>
                  <a:cs typeface="Lucida Sans Unicode" pitchFamily="34" charset="0"/>
                </a:rPr>
                <a:t>/</a:t>
              </a:r>
              <a:endParaRPr lang="en-US" sz="2600" b="1" i="1" dirty="0">
                <a:solidFill>
                  <a:srgbClr val="0000FF"/>
                </a:solidFill>
                <a:latin typeface="Lucida Sans Unicode" pitchFamily="34" charset="0"/>
                <a:cs typeface="Lucida Sans Unicode" pitchFamily="34" charset="0"/>
              </a:endParaRPr>
            </a:p>
          </p:txBody>
        </p:sp>
      </p:grpSp>
      <p:grpSp>
        <p:nvGrpSpPr>
          <p:cNvPr id="3" name="Group 2"/>
          <p:cNvGrpSpPr/>
          <p:nvPr/>
        </p:nvGrpSpPr>
        <p:grpSpPr>
          <a:xfrm>
            <a:off x="2946651" y="203815"/>
            <a:ext cx="1512310" cy="3364790"/>
            <a:chOff x="2946651" y="203815"/>
            <a:chExt cx="1512310" cy="336479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8926" t="11561" r="9878" b="24529"/>
            <a:stretch/>
          </p:blipFill>
          <p:spPr>
            <a:xfrm>
              <a:off x="2997705" y="203815"/>
              <a:ext cx="1410205" cy="2298085"/>
            </a:xfrm>
            <a:prstGeom prst="rect">
              <a:avLst/>
            </a:prstGeom>
          </p:spPr>
        </p:pic>
        <p:sp>
          <p:nvSpPr>
            <p:cNvPr id="8" name="TextBox 7"/>
            <p:cNvSpPr txBox="1"/>
            <p:nvPr/>
          </p:nvSpPr>
          <p:spPr>
            <a:xfrm>
              <a:off x="2946651" y="3076162"/>
              <a:ext cx="1512309" cy="492443"/>
            </a:xfrm>
            <a:prstGeom prst="rect">
              <a:avLst/>
            </a:prstGeom>
            <a:noFill/>
            <a:ln>
              <a:noFill/>
            </a:ln>
          </p:spPr>
          <p:txBody>
            <a:bodyPr wrap="square" rtlCol="0">
              <a:spAutoFit/>
            </a:bodyPr>
            <a:lstStyle/>
            <a:p>
              <a:r>
                <a:rPr lang="en-US" sz="2600" dirty="0">
                  <a:latin typeface="Lucida Sans Unicode" pitchFamily="34" charset="0"/>
                  <a:cs typeface="Lucida Sans Unicode" pitchFamily="34" charset="0"/>
                </a:rPr>
                <a:t>/</a:t>
              </a:r>
              <a:r>
                <a:rPr lang="en-US" sz="2600" dirty="0" err="1">
                  <a:latin typeface="Lucida Sans Unicode" pitchFamily="34" charset="0"/>
                  <a:cs typeface="Lucida Sans Unicode" pitchFamily="34" charset="0"/>
                </a:rPr>
                <a:t>əˈdʌlt</a:t>
              </a:r>
              <a:r>
                <a:rPr lang="en-US" sz="2600" dirty="0">
                  <a:latin typeface="Lucida Sans Unicode" pitchFamily="34" charset="0"/>
                  <a:cs typeface="Lucida Sans Unicode" pitchFamily="34" charset="0"/>
                </a:rPr>
                <a:t>/</a:t>
              </a:r>
              <a:endParaRPr lang="en-US" sz="2600" b="1" i="1" dirty="0">
                <a:solidFill>
                  <a:srgbClr val="0000FF"/>
                </a:solidFill>
                <a:latin typeface="Lucida Sans Unicode" pitchFamily="34" charset="0"/>
                <a:cs typeface="Lucida Sans Unicode" pitchFamily="34" charset="0"/>
              </a:endParaRPr>
            </a:p>
          </p:txBody>
        </p:sp>
        <p:sp>
          <p:nvSpPr>
            <p:cNvPr id="14" name="TextBox 13"/>
            <p:cNvSpPr txBox="1"/>
            <p:nvPr/>
          </p:nvSpPr>
          <p:spPr>
            <a:xfrm>
              <a:off x="2946652" y="2527828"/>
              <a:ext cx="1512309" cy="523220"/>
            </a:xfrm>
            <a:prstGeom prst="rect">
              <a:avLst/>
            </a:prstGeom>
            <a:solidFill>
              <a:srgbClr val="99FF66"/>
            </a:solidFill>
            <a:ln>
              <a:solidFill>
                <a:schemeClr val="tx1"/>
              </a:solidFill>
            </a:ln>
          </p:spPr>
          <p:txBody>
            <a:bodyPr wrap="square" rtlCol="0">
              <a:spAutoFit/>
            </a:bodyPr>
            <a:lstStyle/>
            <a:p>
              <a:r>
                <a:rPr lang="en-US" sz="2800" dirty="0"/>
                <a:t>adult (n)</a:t>
              </a:r>
              <a:endParaRPr lang="en-US" sz="2800" b="1" dirty="0">
                <a:solidFill>
                  <a:srgbClr val="FF0000"/>
                </a:solidFill>
                <a:latin typeface="Calibri" pitchFamily="34" charset="0"/>
                <a:cs typeface="Calibri" pitchFamily="34" charset="0"/>
              </a:endParaRPr>
            </a:p>
          </p:txBody>
        </p:sp>
      </p:grpSp>
      <p:grpSp>
        <p:nvGrpSpPr>
          <p:cNvPr id="2" name="Group 1"/>
          <p:cNvGrpSpPr/>
          <p:nvPr/>
        </p:nvGrpSpPr>
        <p:grpSpPr>
          <a:xfrm>
            <a:off x="178305" y="873309"/>
            <a:ext cx="1422645" cy="2670182"/>
            <a:chOff x="178305" y="873309"/>
            <a:chExt cx="1422645" cy="2670182"/>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240" t="29508" r="57948" b="24437"/>
            <a:stretch/>
          </p:blipFill>
          <p:spPr>
            <a:xfrm>
              <a:off x="178305" y="873309"/>
              <a:ext cx="1351817" cy="1628592"/>
            </a:xfrm>
            <a:prstGeom prst="rect">
              <a:avLst/>
            </a:prstGeom>
          </p:spPr>
        </p:pic>
        <p:sp>
          <p:nvSpPr>
            <p:cNvPr id="20" name="TextBox 19"/>
            <p:cNvSpPr txBox="1"/>
            <p:nvPr/>
          </p:nvSpPr>
          <p:spPr>
            <a:xfrm>
              <a:off x="178305" y="2527828"/>
              <a:ext cx="1422644" cy="523220"/>
            </a:xfrm>
            <a:prstGeom prst="rect">
              <a:avLst/>
            </a:prstGeom>
            <a:solidFill>
              <a:srgbClr val="99FF66"/>
            </a:solidFill>
            <a:ln>
              <a:solidFill>
                <a:schemeClr val="tx1"/>
              </a:solidFill>
            </a:ln>
          </p:spPr>
          <p:txBody>
            <a:bodyPr wrap="square" rtlCol="0">
              <a:spAutoFit/>
            </a:bodyPr>
            <a:lstStyle/>
            <a:p>
              <a:r>
                <a:rPr lang="en-US" sz="2800" dirty="0"/>
                <a:t>child (n)</a:t>
              </a:r>
              <a:endParaRPr lang="en-US" sz="2800" b="1" dirty="0">
                <a:solidFill>
                  <a:srgbClr val="FF0000"/>
                </a:solidFill>
                <a:latin typeface="Calibri" pitchFamily="34" charset="0"/>
                <a:cs typeface="Calibri" pitchFamily="34" charset="0"/>
              </a:endParaRPr>
            </a:p>
          </p:txBody>
        </p:sp>
        <p:sp>
          <p:nvSpPr>
            <p:cNvPr id="21" name="TextBox 20"/>
            <p:cNvSpPr txBox="1"/>
            <p:nvPr/>
          </p:nvSpPr>
          <p:spPr>
            <a:xfrm>
              <a:off x="178306" y="3051048"/>
              <a:ext cx="1422644" cy="492443"/>
            </a:xfrm>
            <a:prstGeom prst="rect">
              <a:avLst/>
            </a:prstGeom>
            <a:noFill/>
            <a:ln>
              <a:noFill/>
            </a:ln>
          </p:spPr>
          <p:txBody>
            <a:bodyPr wrap="square" rtlCol="0">
              <a:spAutoFit/>
            </a:bodyPr>
            <a:lstStyle/>
            <a:p>
              <a:r>
                <a:rPr lang="en-US" sz="2600" dirty="0">
                  <a:latin typeface="Lucida Sans Unicode" pitchFamily="34" charset="0"/>
                  <a:cs typeface="Lucida Sans Unicode" pitchFamily="34" charset="0"/>
                </a:rPr>
                <a:t>/</a:t>
              </a:r>
              <a:r>
                <a:rPr lang="en-US" sz="2600" dirty="0" err="1">
                  <a:latin typeface="Lucida Sans Unicode" pitchFamily="34" charset="0"/>
                  <a:cs typeface="Lucida Sans Unicode" pitchFamily="34" charset="0"/>
                </a:rPr>
                <a:t>tʃaɪld</a:t>
              </a:r>
              <a:r>
                <a:rPr lang="en-US" sz="2600" dirty="0">
                  <a:latin typeface="Lucida Sans Unicode" pitchFamily="34" charset="0"/>
                  <a:cs typeface="Lucida Sans Unicode" pitchFamily="34" charset="0"/>
                </a:rPr>
                <a:t>/</a:t>
              </a:r>
              <a:endParaRPr lang="en-US" sz="2600" b="1" i="1" dirty="0">
                <a:solidFill>
                  <a:srgbClr val="0000FF"/>
                </a:solidFill>
                <a:latin typeface="Lucida Sans Unicode" pitchFamily="34" charset="0"/>
                <a:cs typeface="Lucida Sans Unicode" pitchFamily="34" charset="0"/>
              </a:endParaRPr>
            </a:p>
          </p:txBody>
        </p:sp>
      </p:grpSp>
    </p:spTree>
    <p:extLst>
      <p:ext uri="{BB962C8B-B14F-4D97-AF65-F5344CB8AC3E}">
        <p14:creationId xmlns:p14="http://schemas.microsoft.com/office/powerpoint/2010/main" val="3573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4" name="TextBox 13"/>
          <p:cNvSpPr txBox="1"/>
          <p:nvPr/>
        </p:nvSpPr>
        <p:spPr>
          <a:xfrm>
            <a:off x="2920997" y="4859734"/>
            <a:ext cx="2565402" cy="523220"/>
          </a:xfrm>
          <a:prstGeom prst="rect">
            <a:avLst/>
          </a:prstGeom>
          <a:solidFill>
            <a:srgbClr val="99FF66"/>
          </a:solidFill>
          <a:ln>
            <a:solidFill>
              <a:schemeClr val="tx1"/>
            </a:solidFill>
          </a:ln>
        </p:spPr>
        <p:txBody>
          <a:bodyPr wrap="square" rtlCol="0">
            <a:spAutoFit/>
          </a:bodyPr>
          <a:lstStyle/>
          <a:p>
            <a:r>
              <a:rPr lang="en-US" sz="2800" dirty="0">
                <a:latin typeface="Lucida Sans Unicode" pitchFamily="34" charset="0"/>
                <a:cs typeface="Lucida Sans Unicode" pitchFamily="34" charset="0"/>
              </a:rPr>
              <a:t>  		(n)</a:t>
            </a:r>
            <a:endParaRPr lang="en-US" sz="2800" b="1" dirty="0">
              <a:solidFill>
                <a:srgbClr val="FF0000"/>
              </a:solidFill>
              <a:latin typeface="Lucida Sans Unicode" pitchFamily="34" charset="0"/>
              <a:cs typeface="Lucida Sans Unicode" pitchFamily="34" charset="0"/>
            </a:endParaRPr>
          </a:p>
        </p:txBody>
      </p:sp>
      <p:sp>
        <p:nvSpPr>
          <p:cNvPr id="12" name="TextBox 11"/>
          <p:cNvSpPr txBox="1"/>
          <p:nvPr/>
        </p:nvSpPr>
        <p:spPr>
          <a:xfrm>
            <a:off x="228601" y="3886200"/>
            <a:ext cx="1981199" cy="523220"/>
          </a:xfrm>
          <a:prstGeom prst="rect">
            <a:avLst/>
          </a:prstGeom>
          <a:solidFill>
            <a:srgbClr val="99FF66"/>
          </a:solidFill>
          <a:ln>
            <a:solidFill>
              <a:schemeClr val="tx1"/>
            </a:solidFill>
          </a:ln>
        </p:spPr>
        <p:txBody>
          <a:bodyPr wrap="square" rtlCol="0">
            <a:spAutoFit/>
          </a:bodyPr>
          <a:lstStyle/>
          <a:p>
            <a:r>
              <a:rPr lang="en-US" sz="2800" dirty="0"/>
              <a:t>	      (v)</a:t>
            </a:r>
            <a:endParaRPr lang="en-US" sz="2800" b="1" dirty="0">
              <a:solidFill>
                <a:srgbClr val="FF0000"/>
              </a:solidFill>
              <a:latin typeface="Calibri" pitchFamily="34" charset="0"/>
              <a:cs typeface="Calibri" pitchFamily="34" charset="0"/>
            </a:endParaRPr>
          </a:p>
        </p:txBody>
      </p:sp>
      <p:sp>
        <p:nvSpPr>
          <p:cNvPr id="101" name="Google Shape;101;p17"/>
          <p:cNvSpPr txBox="1">
            <a:spLocks noGrp="1"/>
          </p:cNvSpPr>
          <p:nvPr>
            <p:ph type="sldNum" idx="12"/>
          </p:nvPr>
        </p:nvSpPr>
        <p:spPr>
          <a:xfrm>
            <a:off x="4297650" y="5954632"/>
            <a:ext cx="548700" cy="903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4799"/>
            <a:ext cx="4038600" cy="2819399"/>
          </a:xfrm>
          <a:prstGeom prst="rect">
            <a:avLst/>
          </a:prstGeom>
        </p:spPr>
      </p:pic>
      <p:sp>
        <p:nvSpPr>
          <p:cNvPr id="4" name="TextBox 3"/>
          <p:cNvSpPr txBox="1"/>
          <p:nvPr/>
        </p:nvSpPr>
        <p:spPr>
          <a:xfrm>
            <a:off x="0" y="3164818"/>
            <a:ext cx="9144000" cy="523220"/>
          </a:xfrm>
          <a:prstGeom prst="rect">
            <a:avLst/>
          </a:prstGeom>
          <a:noFill/>
          <a:ln>
            <a:noFill/>
          </a:ln>
        </p:spPr>
        <p:txBody>
          <a:bodyPr wrap="square" rtlCol="0">
            <a:spAutoFit/>
          </a:bodyPr>
          <a:lstStyle/>
          <a:p>
            <a:r>
              <a:rPr lang="en-US" sz="2800" b="1" u="sng" dirty="0">
                <a:latin typeface="Calibri" pitchFamily="34" charset="0"/>
                <a:cs typeface="Calibri" pitchFamily="34" charset="0"/>
              </a:rPr>
              <a:t>Ex2:</a:t>
            </a:r>
            <a:r>
              <a:rPr lang="en-US" sz="2800" b="1" dirty="0">
                <a:latin typeface="Calibri" pitchFamily="34" charset="0"/>
                <a:cs typeface="Calibri" pitchFamily="34" charset="0"/>
              </a:rPr>
              <a:t> </a:t>
            </a:r>
            <a:r>
              <a:rPr lang="en-US" sz="2800" i="1" dirty="0">
                <a:latin typeface="Calibri" pitchFamily="34" charset="0"/>
                <a:cs typeface="Calibri" pitchFamily="34" charset="0"/>
              </a:rPr>
              <a:t>Yesterday, they </a:t>
            </a:r>
            <a:r>
              <a:rPr lang="en-US" sz="2800" i="1" u="sng" dirty="0">
                <a:solidFill>
                  <a:srgbClr val="FF0000"/>
                </a:solidFill>
                <a:latin typeface="Calibri" pitchFamily="34" charset="0"/>
                <a:cs typeface="Calibri" pitchFamily="34" charset="0"/>
              </a:rPr>
              <a:t>celebrated</a:t>
            </a:r>
            <a:r>
              <a:rPr lang="en-US" sz="2800" i="1" dirty="0">
                <a:latin typeface="Calibri" pitchFamily="34" charset="0"/>
                <a:cs typeface="Calibri" pitchFamily="34" charset="0"/>
              </a:rPr>
              <a:t> their 3th wedding </a:t>
            </a:r>
            <a:r>
              <a:rPr lang="en-US" sz="2800" i="1" u="sng" dirty="0">
                <a:solidFill>
                  <a:srgbClr val="FF0000"/>
                </a:solidFill>
                <a:latin typeface="Calibri" pitchFamily="34" charset="0"/>
                <a:cs typeface="Calibri" pitchFamily="34" charset="0"/>
              </a:rPr>
              <a:t>anniversary.</a:t>
            </a:r>
          </a:p>
        </p:txBody>
      </p:sp>
      <p:sp>
        <p:nvSpPr>
          <p:cNvPr id="5" name="TextBox 4"/>
          <p:cNvSpPr txBox="1"/>
          <p:nvPr/>
        </p:nvSpPr>
        <p:spPr>
          <a:xfrm>
            <a:off x="2920998" y="3164818"/>
            <a:ext cx="1574802" cy="523220"/>
          </a:xfrm>
          <a:prstGeom prst="rect">
            <a:avLst/>
          </a:prstGeom>
          <a:noFill/>
          <a:ln>
            <a:noFill/>
          </a:ln>
        </p:spPr>
        <p:txBody>
          <a:bodyPr wrap="square" rtlCol="0">
            <a:spAutoFit/>
          </a:bodyPr>
          <a:lstStyle/>
          <a:p>
            <a:r>
              <a:rPr lang="en-US" sz="2800" i="1" dirty="0">
                <a:latin typeface="Calibri" pitchFamily="34" charset="0"/>
                <a:cs typeface="Calibri" pitchFamily="34" charset="0"/>
              </a:rPr>
              <a:t>celebrate</a:t>
            </a:r>
          </a:p>
        </p:txBody>
      </p:sp>
      <p:sp>
        <p:nvSpPr>
          <p:cNvPr id="6" name="TextBox 5"/>
          <p:cNvSpPr txBox="1"/>
          <p:nvPr/>
        </p:nvSpPr>
        <p:spPr>
          <a:xfrm>
            <a:off x="7173911" y="3164818"/>
            <a:ext cx="1931987" cy="523220"/>
          </a:xfrm>
          <a:prstGeom prst="rect">
            <a:avLst/>
          </a:prstGeom>
          <a:noFill/>
          <a:ln>
            <a:noFill/>
          </a:ln>
        </p:spPr>
        <p:txBody>
          <a:bodyPr wrap="square" rtlCol="0">
            <a:spAutoFit/>
          </a:bodyPr>
          <a:lstStyle/>
          <a:p>
            <a:r>
              <a:rPr lang="en-US" sz="2800" i="1" dirty="0">
                <a:latin typeface="Calibri" pitchFamily="34" charset="0"/>
                <a:cs typeface="Calibri" pitchFamily="34" charset="0"/>
              </a:rPr>
              <a:t>anniversary</a:t>
            </a:r>
          </a:p>
        </p:txBody>
      </p:sp>
      <p:sp>
        <p:nvSpPr>
          <p:cNvPr id="7" name="TextBox 6"/>
          <p:cNvSpPr txBox="1"/>
          <p:nvPr/>
        </p:nvSpPr>
        <p:spPr>
          <a:xfrm>
            <a:off x="4572000" y="304799"/>
            <a:ext cx="4419600" cy="954107"/>
          </a:xfrm>
          <a:prstGeom prst="rect">
            <a:avLst/>
          </a:prstGeom>
          <a:noFill/>
          <a:ln>
            <a:noFill/>
          </a:ln>
        </p:spPr>
        <p:txBody>
          <a:bodyPr wrap="square" rtlCol="0">
            <a:spAutoFit/>
          </a:bodyPr>
          <a:lstStyle/>
          <a:p>
            <a:r>
              <a:rPr lang="en-US" sz="2800" b="1" u="sng" dirty="0">
                <a:latin typeface="Calibri" pitchFamily="34" charset="0"/>
                <a:cs typeface="Calibri" pitchFamily="34" charset="0"/>
              </a:rPr>
              <a:t>Ex1:</a:t>
            </a:r>
            <a:r>
              <a:rPr lang="en-US" sz="2800" b="1" dirty="0">
                <a:latin typeface="Calibri" pitchFamily="34" charset="0"/>
                <a:cs typeface="Calibri" pitchFamily="34" charset="0"/>
              </a:rPr>
              <a:t> </a:t>
            </a:r>
            <a:r>
              <a:rPr lang="en-US" sz="2800" i="1" dirty="0">
                <a:latin typeface="Calibri" pitchFamily="34" charset="0"/>
                <a:cs typeface="Calibri" pitchFamily="34" charset="0"/>
              </a:rPr>
              <a:t>They seem like a very happy </a:t>
            </a:r>
            <a:r>
              <a:rPr lang="en-US" sz="2800" i="1" u="sng" dirty="0">
                <a:solidFill>
                  <a:srgbClr val="FF0000"/>
                </a:solidFill>
                <a:latin typeface="Calibri" pitchFamily="34" charset="0"/>
                <a:cs typeface="Calibri" pitchFamily="34" charset="0"/>
              </a:rPr>
              <a:t>couple</a:t>
            </a:r>
            <a:r>
              <a:rPr lang="en-US" sz="2800" i="1" dirty="0">
                <a:latin typeface="Calibri" pitchFamily="34" charset="0"/>
                <a:cs typeface="Calibri" pitchFamily="34" charset="0"/>
              </a:rPr>
              <a:t>.</a:t>
            </a:r>
          </a:p>
        </p:txBody>
      </p:sp>
      <p:sp>
        <p:nvSpPr>
          <p:cNvPr id="8" name="TextBox 7"/>
          <p:cNvSpPr txBox="1"/>
          <p:nvPr/>
        </p:nvSpPr>
        <p:spPr>
          <a:xfrm>
            <a:off x="4648198" y="1704318"/>
            <a:ext cx="1676402" cy="523220"/>
          </a:xfrm>
          <a:prstGeom prst="rect">
            <a:avLst/>
          </a:prstGeom>
          <a:solidFill>
            <a:srgbClr val="99FF66"/>
          </a:solidFill>
          <a:ln>
            <a:solidFill>
              <a:schemeClr val="tx1"/>
            </a:solidFill>
          </a:ln>
        </p:spPr>
        <p:txBody>
          <a:bodyPr wrap="square" rtlCol="0">
            <a:spAutoFit/>
          </a:bodyPr>
          <a:lstStyle/>
          <a:p>
            <a:r>
              <a:rPr lang="en-US" sz="2800" dirty="0"/>
              <a:t>	 (n)</a:t>
            </a:r>
            <a:endParaRPr lang="en-US" sz="2800" b="1" dirty="0">
              <a:solidFill>
                <a:srgbClr val="FF0000"/>
              </a:solidFill>
              <a:latin typeface="Calibri" pitchFamily="34" charset="0"/>
              <a:cs typeface="Calibri" pitchFamily="34" charset="0"/>
            </a:endParaRPr>
          </a:p>
        </p:txBody>
      </p:sp>
      <p:sp>
        <p:nvSpPr>
          <p:cNvPr id="9" name="TextBox 8"/>
          <p:cNvSpPr txBox="1"/>
          <p:nvPr/>
        </p:nvSpPr>
        <p:spPr>
          <a:xfrm>
            <a:off x="5540375" y="762000"/>
            <a:ext cx="1317625" cy="523220"/>
          </a:xfrm>
          <a:prstGeom prst="rect">
            <a:avLst/>
          </a:prstGeom>
          <a:noFill/>
          <a:ln>
            <a:noFill/>
          </a:ln>
        </p:spPr>
        <p:txBody>
          <a:bodyPr wrap="square" rtlCol="0">
            <a:spAutoFit/>
          </a:bodyPr>
          <a:lstStyle/>
          <a:p>
            <a:r>
              <a:rPr lang="en-US" sz="2800" i="1" dirty="0">
                <a:cs typeface="Lucida Sans Unicode" pitchFamily="34" charset="0"/>
              </a:rPr>
              <a:t>couple</a:t>
            </a:r>
            <a:endParaRPr lang="en-US" sz="2800" b="1" i="1" dirty="0">
              <a:solidFill>
                <a:srgbClr val="0000FF"/>
              </a:solidFill>
              <a:cs typeface="Lucida Sans Unicode" pitchFamily="34" charset="0"/>
            </a:endParaRPr>
          </a:p>
        </p:txBody>
      </p:sp>
      <p:sp>
        <p:nvSpPr>
          <p:cNvPr id="11" name="TextBox 10"/>
          <p:cNvSpPr txBox="1"/>
          <p:nvPr/>
        </p:nvSpPr>
        <p:spPr>
          <a:xfrm>
            <a:off x="6324600" y="1704318"/>
            <a:ext cx="1371600" cy="492443"/>
          </a:xfrm>
          <a:prstGeom prst="rect">
            <a:avLst/>
          </a:prstGeom>
          <a:noFill/>
          <a:ln>
            <a:noFill/>
          </a:ln>
        </p:spPr>
        <p:txBody>
          <a:bodyPr wrap="square" rtlCol="0">
            <a:spAutoFit/>
          </a:bodyPr>
          <a:lstStyle/>
          <a:p>
            <a:r>
              <a:rPr lang="en-US" sz="2600" dirty="0">
                <a:latin typeface="Lucida Sans Unicode" pitchFamily="34" charset="0"/>
                <a:cs typeface="Lucida Sans Unicode" pitchFamily="34" charset="0"/>
              </a:rPr>
              <a:t>/ˈ</a:t>
            </a:r>
            <a:r>
              <a:rPr lang="en-US" sz="2600" dirty="0" err="1">
                <a:latin typeface="Lucida Sans Unicode" pitchFamily="34" charset="0"/>
                <a:cs typeface="Lucida Sans Unicode" pitchFamily="34" charset="0"/>
              </a:rPr>
              <a:t>kʌpl</a:t>
            </a:r>
            <a:r>
              <a:rPr lang="en-US" sz="2600" dirty="0">
                <a:latin typeface="Lucida Sans Unicode" pitchFamily="34" charset="0"/>
                <a:cs typeface="Lucida Sans Unicode" pitchFamily="34" charset="0"/>
              </a:rPr>
              <a:t>/</a:t>
            </a:r>
            <a:endParaRPr lang="en-US" sz="2600" b="1" i="1" dirty="0">
              <a:solidFill>
                <a:srgbClr val="0000FF"/>
              </a:solidFill>
              <a:latin typeface="Lucida Sans Unicode" pitchFamily="34" charset="0"/>
              <a:cs typeface="Lucida Sans Unicode" pitchFamily="34" charset="0"/>
            </a:endParaRPr>
          </a:p>
        </p:txBody>
      </p:sp>
      <p:sp>
        <p:nvSpPr>
          <p:cNvPr id="13" name="TextBox 12"/>
          <p:cNvSpPr txBox="1"/>
          <p:nvPr/>
        </p:nvSpPr>
        <p:spPr>
          <a:xfrm>
            <a:off x="2209800" y="3906123"/>
            <a:ext cx="2006602" cy="492443"/>
          </a:xfrm>
          <a:prstGeom prst="rect">
            <a:avLst/>
          </a:prstGeom>
          <a:noFill/>
          <a:ln>
            <a:noFill/>
          </a:ln>
        </p:spPr>
        <p:txBody>
          <a:bodyPr wrap="square" rtlCol="0">
            <a:spAutoFit/>
          </a:bodyPr>
          <a:lstStyle/>
          <a:p>
            <a:pPr algn="ctr"/>
            <a:r>
              <a:rPr lang="en-US" sz="2600" dirty="0">
                <a:latin typeface="Lucida Sans Unicode" pitchFamily="34" charset="0"/>
                <a:cs typeface="Lucida Sans Unicode" pitchFamily="34" charset="0"/>
              </a:rPr>
              <a:t>/ˈ</a:t>
            </a:r>
            <a:r>
              <a:rPr lang="en-US" sz="2600" dirty="0" err="1">
                <a:latin typeface="Lucida Sans Unicode" pitchFamily="34" charset="0"/>
                <a:cs typeface="Lucida Sans Unicode" pitchFamily="34" charset="0"/>
              </a:rPr>
              <a:t>selɪbreɪt</a:t>
            </a:r>
            <a:r>
              <a:rPr lang="en-US" sz="2600" dirty="0">
                <a:latin typeface="Lucida Sans Unicode" pitchFamily="34" charset="0"/>
                <a:cs typeface="Lucida Sans Unicode" pitchFamily="34" charset="0"/>
              </a:rPr>
              <a:t>/</a:t>
            </a:r>
            <a:endParaRPr lang="en-US" sz="2600" b="1" i="1" dirty="0">
              <a:solidFill>
                <a:srgbClr val="0000FF"/>
              </a:solidFill>
              <a:latin typeface="Lucida Sans Unicode" pitchFamily="34" charset="0"/>
              <a:cs typeface="Lucida Sans Unicode" pitchFamily="34" charset="0"/>
            </a:endParaRPr>
          </a:p>
        </p:txBody>
      </p:sp>
      <p:sp>
        <p:nvSpPr>
          <p:cNvPr id="15" name="TextBox 14"/>
          <p:cNvSpPr txBox="1"/>
          <p:nvPr/>
        </p:nvSpPr>
        <p:spPr>
          <a:xfrm>
            <a:off x="5511799" y="4859734"/>
            <a:ext cx="2460625" cy="492443"/>
          </a:xfrm>
          <a:prstGeom prst="rect">
            <a:avLst/>
          </a:prstGeom>
          <a:noFill/>
          <a:ln>
            <a:noFill/>
          </a:ln>
        </p:spPr>
        <p:txBody>
          <a:bodyPr wrap="square" rtlCol="0">
            <a:spAutoFit/>
          </a:bodyPr>
          <a:lstStyle/>
          <a:p>
            <a:pPr algn="ctr"/>
            <a:r>
              <a:rPr lang="en-US" sz="2600" dirty="0">
                <a:latin typeface="Lucida Sans Unicode" pitchFamily="34" charset="0"/>
                <a:cs typeface="Lucida Sans Unicode" pitchFamily="34" charset="0"/>
              </a:rPr>
              <a:t>/</a:t>
            </a:r>
            <a:r>
              <a:rPr lang="en-US" sz="2600" dirty="0" err="1">
                <a:latin typeface="Lucida Sans Unicode" pitchFamily="34" charset="0"/>
                <a:cs typeface="Lucida Sans Unicode" pitchFamily="34" charset="0"/>
              </a:rPr>
              <a:t>ænɪˈvɜːsəri</a:t>
            </a:r>
            <a:r>
              <a:rPr lang="en-US" sz="2600" dirty="0">
                <a:latin typeface="Lucida Sans Unicode" pitchFamily="34" charset="0"/>
                <a:cs typeface="Lucida Sans Unicode" pitchFamily="34" charset="0"/>
              </a:rPr>
              <a:t>/</a:t>
            </a:r>
            <a:endParaRPr lang="en-US" sz="2600" b="1" i="1" dirty="0">
              <a:solidFill>
                <a:srgbClr val="0000FF"/>
              </a:solidFill>
              <a:latin typeface="Lucida Sans Unicode" pitchFamily="34" charset="0"/>
              <a:cs typeface="Lucida Sans Unicode" pitchFamily="34" charset="0"/>
            </a:endParaRPr>
          </a:p>
        </p:txBody>
      </p:sp>
    </p:spTree>
    <p:extLst>
      <p:ext uri="{BB962C8B-B14F-4D97-AF65-F5344CB8AC3E}">
        <p14:creationId xmlns:p14="http://schemas.microsoft.com/office/powerpoint/2010/main" val="424425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90"/>
                                          </p:val>
                                        </p:tav>
                                        <p:tav tm="100000">
                                          <p:val>
                                            <p:fltVal val="0"/>
                                          </p:val>
                                        </p:tav>
                                      </p:tavLst>
                                    </p:anim>
                                    <p:animEffect transition="in" filter="fade">
                                      <p:cBhvr>
                                        <p:cTn id="10" dur="75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750" fill="hold"/>
                                        <p:tgtEl>
                                          <p:spTgt spid="9"/>
                                        </p:tgtEl>
                                        <p:attrNameLst>
                                          <p:attrName>ppt_w</p:attrName>
                                        </p:attrNameLst>
                                      </p:cBhvr>
                                      <p:tavLst>
                                        <p:tav tm="0">
                                          <p:val>
                                            <p:fltVal val="0"/>
                                          </p:val>
                                        </p:tav>
                                        <p:tav tm="100000">
                                          <p:val>
                                            <p:strVal val="#ppt_w"/>
                                          </p:val>
                                        </p:tav>
                                      </p:tavLst>
                                    </p:anim>
                                    <p:anim calcmode="lin" valueType="num">
                                      <p:cBhvr>
                                        <p:cTn id="14" dur="750" fill="hold"/>
                                        <p:tgtEl>
                                          <p:spTgt spid="9"/>
                                        </p:tgtEl>
                                        <p:attrNameLst>
                                          <p:attrName>ppt_h</p:attrName>
                                        </p:attrNameLst>
                                      </p:cBhvr>
                                      <p:tavLst>
                                        <p:tav tm="0">
                                          <p:val>
                                            <p:fltVal val="0"/>
                                          </p:val>
                                        </p:tav>
                                        <p:tav tm="100000">
                                          <p:val>
                                            <p:strVal val="#ppt_h"/>
                                          </p:val>
                                        </p:tav>
                                      </p:tavLst>
                                    </p:anim>
                                    <p:anim calcmode="lin" valueType="num">
                                      <p:cBhvr>
                                        <p:cTn id="15" dur="750" fill="hold"/>
                                        <p:tgtEl>
                                          <p:spTgt spid="9"/>
                                        </p:tgtEl>
                                        <p:attrNameLst>
                                          <p:attrName>style.rotation</p:attrName>
                                        </p:attrNameLst>
                                      </p:cBhvr>
                                      <p:tavLst>
                                        <p:tav tm="0">
                                          <p:val>
                                            <p:fltVal val="90"/>
                                          </p:val>
                                        </p:tav>
                                        <p:tav tm="100000">
                                          <p:val>
                                            <p:fltVal val="0"/>
                                          </p:val>
                                        </p:tav>
                                      </p:tavLst>
                                    </p:anim>
                                    <p:animEffect transition="in" filter="fade">
                                      <p:cBhvr>
                                        <p:cTn id="16" dur="75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1.38889E-6 4.44444E-6 L -0.10295 0.13958 " pathEditMode="relative" rAng="0" ptsTypes="AA">
                                      <p:cBhvr>
                                        <p:cTn id="20" dur="750" fill="hold"/>
                                        <p:tgtEl>
                                          <p:spTgt spid="9"/>
                                        </p:tgtEl>
                                        <p:attrNameLst>
                                          <p:attrName>ppt_x</p:attrName>
                                          <p:attrName>ppt_y</p:attrName>
                                        </p:attrNameLst>
                                      </p:cBhvr>
                                      <p:rCtr x="-5156" y="6968"/>
                                    </p:animMotion>
                                  </p:childTnLst>
                                </p:cTn>
                              </p:par>
                              <p:par>
                                <p:cTn id="21" presetID="3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 calcmode="lin" valueType="num">
                                      <p:cBhvr>
                                        <p:cTn id="25" dur="750" fill="hold"/>
                                        <p:tgtEl>
                                          <p:spTgt spid="8"/>
                                        </p:tgtEl>
                                        <p:attrNameLst>
                                          <p:attrName>style.rotation</p:attrName>
                                        </p:attrNameLst>
                                      </p:cBhvr>
                                      <p:tavLst>
                                        <p:tav tm="0">
                                          <p:val>
                                            <p:fltVal val="90"/>
                                          </p:val>
                                        </p:tav>
                                        <p:tav tm="100000">
                                          <p:val>
                                            <p:fltVal val="0"/>
                                          </p:val>
                                        </p:tav>
                                      </p:tavLst>
                                    </p:anim>
                                    <p:animEffect transition="in" filter="fade">
                                      <p:cBhvr>
                                        <p:cTn id="26" dur="750"/>
                                        <p:tgtEl>
                                          <p:spTgt spid="8"/>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750" fill="hold"/>
                                        <p:tgtEl>
                                          <p:spTgt spid="11"/>
                                        </p:tgtEl>
                                        <p:attrNameLst>
                                          <p:attrName>ppt_w</p:attrName>
                                        </p:attrNameLst>
                                      </p:cBhvr>
                                      <p:tavLst>
                                        <p:tav tm="0">
                                          <p:val>
                                            <p:fltVal val="0"/>
                                          </p:val>
                                        </p:tav>
                                        <p:tav tm="100000">
                                          <p:val>
                                            <p:strVal val="#ppt_w"/>
                                          </p:val>
                                        </p:tav>
                                      </p:tavLst>
                                    </p:anim>
                                    <p:anim calcmode="lin" valueType="num">
                                      <p:cBhvr>
                                        <p:cTn id="30" dur="750" fill="hold"/>
                                        <p:tgtEl>
                                          <p:spTgt spid="11"/>
                                        </p:tgtEl>
                                        <p:attrNameLst>
                                          <p:attrName>ppt_h</p:attrName>
                                        </p:attrNameLst>
                                      </p:cBhvr>
                                      <p:tavLst>
                                        <p:tav tm="0">
                                          <p:val>
                                            <p:fltVal val="0"/>
                                          </p:val>
                                        </p:tav>
                                        <p:tav tm="100000">
                                          <p:val>
                                            <p:strVal val="#ppt_h"/>
                                          </p:val>
                                        </p:tav>
                                      </p:tavLst>
                                    </p:anim>
                                    <p:anim calcmode="lin" valueType="num">
                                      <p:cBhvr>
                                        <p:cTn id="31" dur="750" fill="hold"/>
                                        <p:tgtEl>
                                          <p:spTgt spid="11"/>
                                        </p:tgtEl>
                                        <p:attrNameLst>
                                          <p:attrName>style.rotation</p:attrName>
                                        </p:attrNameLst>
                                      </p:cBhvr>
                                      <p:tavLst>
                                        <p:tav tm="0">
                                          <p:val>
                                            <p:fltVal val="90"/>
                                          </p:val>
                                        </p:tav>
                                        <p:tav tm="100000">
                                          <p:val>
                                            <p:fltVal val="0"/>
                                          </p:val>
                                        </p:tav>
                                      </p:tavLst>
                                    </p:anim>
                                    <p:animEffect transition="in" filter="fade">
                                      <p:cBhvr>
                                        <p:cTn id="32" dur="7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750" fill="hold"/>
                                        <p:tgtEl>
                                          <p:spTgt spid="4"/>
                                        </p:tgtEl>
                                        <p:attrNameLst>
                                          <p:attrName>ppt_w</p:attrName>
                                        </p:attrNameLst>
                                      </p:cBhvr>
                                      <p:tavLst>
                                        <p:tav tm="0">
                                          <p:val>
                                            <p:fltVal val="0"/>
                                          </p:val>
                                        </p:tav>
                                        <p:tav tm="100000">
                                          <p:val>
                                            <p:strVal val="#ppt_w"/>
                                          </p:val>
                                        </p:tav>
                                      </p:tavLst>
                                    </p:anim>
                                    <p:anim calcmode="lin" valueType="num">
                                      <p:cBhvr>
                                        <p:cTn id="38" dur="750" fill="hold"/>
                                        <p:tgtEl>
                                          <p:spTgt spid="4"/>
                                        </p:tgtEl>
                                        <p:attrNameLst>
                                          <p:attrName>ppt_h</p:attrName>
                                        </p:attrNameLst>
                                      </p:cBhvr>
                                      <p:tavLst>
                                        <p:tav tm="0">
                                          <p:val>
                                            <p:fltVal val="0"/>
                                          </p:val>
                                        </p:tav>
                                        <p:tav tm="100000">
                                          <p:val>
                                            <p:strVal val="#ppt_h"/>
                                          </p:val>
                                        </p:tav>
                                      </p:tavLst>
                                    </p:anim>
                                    <p:anim calcmode="lin" valueType="num">
                                      <p:cBhvr>
                                        <p:cTn id="39" dur="750" fill="hold"/>
                                        <p:tgtEl>
                                          <p:spTgt spid="4"/>
                                        </p:tgtEl>
                                        <p:attrNameLst>
                                          <p:attrName>style.rotation</p:attrName>
                                        </p:attrNameLst>
                                      </p:cBhvr>
                                      <p:tavLst>
                                        <p:tav tm="0">
                                          <p:val>
                                            <p:fltVal val="90"/>
                                          </p:val>
                                        </p:tav>
                                        <p:tav tm="100000">
                                          <p:val>
                                            <p:fltVal val="0"/>
                                          </p:val>
                                        </p:tav>
                                      </p:tavLst>
                                    </p:anim>
                                    <p:animEffect transition="in" filter="fade">
                                      <p:cBhvr>
                                        <p:cTn id="40" dur="750"/>
                                        <p:tgtEl>
                                          <p:spTgt spid="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750" fill="hold"/>
                                        <p:tgtEl>
                                          <p:spTgt spid="6"/>
                                        </p:tgtEl>
                                        <p:attrNameLst>
                                          <p:attrName>ppt_w</p:attrName>
                                        </p:attrNameLst>
                                      </p:cBhvr>
                                      <p:tavLst>
                                        <p:tav tm="0">
                                          <p:val>
                                            <p:fltVal val="0"/>
                                          </p:val>
                                        </p:tav>
                                        <p:tav tm="100000">
                                          <p:val>
                                            <p:strVal val="#ppt_w"/>
                                          </p:val>
                                        </p:tav>
                                      </p:tavLst>
                                    </p:anim>
                                    <p:anim calcmode="lin" valueType="num">
                                      <p:cBhvr>
                                        <p:cTn id="44" dur="750" fill="hold"/>
                                        <p:tgtEl>
                                          <p:spTgt spid="6"/>
                                        </p:tgtEl>
                                        <p:attrNameLst>
                                          <p:attrName>ppt_h</p:attrName>
                                        </p:attrNameLst>
                                      </p:cBhvr>
                                      <p:tavLst>
                                        <p:tav tm="0">
                                          <p:val>
                                            <p:fltVal val="0"/>
                                          </p:val>
                                        </p:tav>
                                        <p:tav tm="100000">
                                          <p:val>
                                            <p:strVal val="#ppt_h"/>
                                          </p:val>
                                        </p:tav>
                                      </p:tavLst>
                                    </p:anim>
                                    <p:anim calcmode="lin" valueType="num">
                                      <p:cBhvr>
                                        <p:cTn id="45" dur="750" fill="hold"/>
                                        <p:tgtEl>
                                          <p:spTgt spid="6"/>
                                        </p:tgtEl>
                                        <p:attrNameLst>
                                          <p:attrName>style.rotation</p:attrName>
                                        </p:attrNameLst>
                                      </p:cBhvr>
                                      <p:tavLst>
                                        <p:tav tm="0">
                                          <p:val>
                                            <p:fltVal val="90"/>
                                          </p:val>
                                        </p:tav>
                                        <p:tav tm="100000">
                                          <p:val>
                                            <p:fltVal val="0"/>
                                          </p:val>
                                        </p:tav>
                                      </p:tavLst>
                                    </p:anim>
                                    <p:animEffect transition="in" filter="fade">
                                      <p:cBhvr>
                                        <p:cTn id="46" dur="750"/>
                                        <p:tgtEl>
                                          <p:spTgt spid="6"/>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750" fill="hold"/>
                                        <p:tgtEl>
                                          <p:spTgt spid="5"/>
                                        </p:tgtEl>
                                        <p:attrNameLst>
                                          <p:attrName>ppt_w</p:attrName>
                                        </p:attrNameLst>
                                      </p:cBhvr>
                                      <p:tavLst>
                                        <p:tav tm="0">
                                          <p:val>
                                            <p:fltVal val="0"/>
                                          </p:val>
                                        </p:tav>
                                        <p:tav tm="100000">
                                          <p:val>
                                            <p:strVal val="#ppt_w"/>
                                          </p:val>
                                        </p:tav>
                                      </p:tavLst>
                                    </p:anim>
                                    <p:anim calcmode="lin" valueType="num">
                                      <p:cBhvr>
                                        <p:cTn id="50" dur="750" fill="hold"/>
                                        <p:tgtEl>
                                          <p:spTgt spid="5"/>
                                        </p:tgtEl>
                                        <p:attrNameLst>
                                          <p:attrName>ppt_h</p:attrName>
                                        </p:attrNameLst>
                                      </p:cBhvr>
                                      <p:tavLst>
                                        <p:tav tm="0">
                                          <p:val>
                                            <p:fltVal val="0"/>
                                          </p:val>
                                        </p:tav>
                                        <p:tav tm="100000">
                                          <p:val>
                                            <p:strVal val="#ppt_h"/>
                                          </p:val>
                                        </p:tav>
                                      </p:tavLst>
                                    </p:anim>
                                    <p:anim calcmode="lin" valueType="num">
                                      <p:cBhvr>
                                        <p:cTn id="51" dur="750" fill="hold"/>
                                        <p:tgtEl>
                                          <p:spTgt spid="5"/>
                                        </p:tgtEl>
                                        <p:attrNameLst>
                                          <p:attrName>style.rotation</p:attrName>
                                        </p:attrNameLst>
                                      </p:cBhvr>
                                      <p:tavLst>
                                        <p:tav tm="0">
                                          <p:val>
                                            <p:fltVal val="90"/>
                                          </p:val>
                                        </p:tav>
                                        <p:tav tm="100000">
                                          <p:val>
                                            <p:fltVal val="0"/>
                                          </p:val>
                                        </p:tav>
                                      </p:tavLst>
                                    </p:anim>
                                    <p:animEffect transition="in" filter="fade">
                                      <p:cBhvr>
                                        <p:cTn id="52" dur="75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4.44444E-6 2.96296E-6 L -0.29723 0.10046 " pathEditMode="relative" rAng="0" ptsTypes="AA">
                                      <p:cBhvr>
                                        <p:cTn id="56" dur="750" fill="hold"/>
                                        <p:tgtEl>
                                          <p:spTgt spid="5"/>
                                        </p:tgtEl>
                                        <p:attrNameLst>
                                          <p:attrName>ppt_x</p:attrName>
                                          <p:attrName>ppt_y</p:attrName>
                                        </p:attrNameLst>
                                      </p:cBhvr>
                                      <p:rCtr x="-14861" y="5023"/>
                                    </p:animMotion>
                                  </p:childTnLst>
                                </p:cTn>
                              </p:par>
                              <p:par>
                                <p:cTn id="57" presetID="3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750" fill="hold"/>
                                        <p:tgtEl>
                                          <p:spTgt spid="13"/>
                                        </p:tgtEl>
                                        <p:attrNameLst>
                                          <p:attrName>ppt_w</p:attrName>
                                        </p:attrNameLst>
                                      </p:cBhvr>
                                      <p:tavLst>
                                        <p:tav tm="0">
                                          <p:val>
                                            <p:fltVal val="0"/>
                                          </p:val>
                                        </p:tav>
                                        <p:tav tm="100000">
                                          <p:val>
                                            <p:strVal val="#ppt_w"/>
                                          </p:val>
                                        </p:tav>
                                      </p:tavLst>
                                    </p:anim>
                                    <p:anim calcmode="lin" valueType="num">
                                      <p:cBhvr>
                                        <p:cTn id="60" dur="750" fill="hold"/>
                                        <p:tgtEl>
                                          <p:spTgt spid="13"/>
                                        </p:tgtEl>
                                        <p:attrNameLst>
                                          <p:attrName>ppt_h</p:attrName>
                                        </p:attrNameLst>
                                      </p:cBhvr>
                                      <p:tavLst>
                                        <p:tav tm="0">
                                          <p:val>
                                            <p:fltVal val="0"/>
                                          </p:val>
                                        </p:tav>
                                        <p:tav tm="100000">
                                          <p:val>
                                            <p:strVal val="#ppt_h"/>
                                          </p:val>
                                        </p:tav>
                                      </p:tavLst>
                                    </p:anim>
                                    <p:anim calcmode="lin" valueType="num">
                                      <p:cBhvr>
                                        <p:cTn id="61" dur="750" fill="hold"/>
                                        <p:tgtEl>
                                          <p:spTgt spid="13"/>
                                        </p:tgtEl>
                                        <p:attrNameLst>
                                          <p:attrName>style.rotation</p:attrName>
                                        </p:attrNameLst>
                                      </p:cBhvr>
                                      <p:tavLst>
                                        <p:tav tm="0">
                                          <p:val>
                                            <p:fltVal val="90"/>
                                          </p:val>
                                        </p:tav>
                                        <p:tav tm="100000">
                                          <p:val>
                                            <p:fltVal val="0"/>
                                          </p:val>
                                        </p:tav>
                                      </p:tavLst>
                                    </p:anim>
                                    <p:animEffect transition="in" filter="fade">
                                      <p:cBhvr>
                                        <p:cTn id="62" dur="750"/>
                                        <p:tgtEl>
                                          <p:spTgt spid="13"/>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750" fill="hold"/>
                                        <p:tgtEl>
                                          <p:spTgt spid="12"/>
                                        </p:tgtEl>
                                        <p:attrNameLst>
                                          <p:attrName>ppt_w</p:attrName>
                                        </p:attrNameLst>
                                      </p:cBhvr>
                                      <p:tavLst>
                                        <p:tav tm="0">
                                          <p:val>
                                            <p:fltVal val="0"/>
                                          </p:val>
                                        </p:tav>
                                        <p:tav tm="100000">
                                          <p:val>
                                            <p:strVal val="#ppt_w"/>
                                          </p:val>
                                        </p:tav>
                                      </p:tavLst>
                                    </p:anim>
                                    <p:anim calcmode="lin" valueType="num">
                                      <p:cBhvr>
                                        <p:cTn id="66" dur="750" fill="hold"/>
                                        <p:tgtEl>
                                          <p:spTgt spid="12"/>
                                        </p:tgtEl>
                                        <p:attrNameLst>
                                          <p:attrName>ppt_h</p:attrName>
                                        </p:attrNameLst>
                                      </p:cBhvr>
                                      <p:tavLst>
                                        <p:tav tm="0">
                                          <p:val>
                                            <p:fltVal val="0"/>
                                          </p:val>
                                        </p:tav>
                                        <p:tav tm="100000">
                                          <p:val>
                                            <p:strVal val="#ppt_h"/>
                                          </p:val>
                                        </p:tav>
                                      </p:tavLst>
                                    </p:anim>
                                    <p:anim calcmode="lin" valueType="num">
                                      <p:cBhvr>
                                        <p:cTn id="67" dur="750" fill="hold"/>
                                        <p:tgtEl>
                                          <p:spTgt spid="12"/>
                                        </p:tgtEl>
                                        <p:attrNameLst>
                                          <p:attrName>style.rotation</p:attrName>
                                        </p:attrNameLst>
                                      </p:cBhvr>
                                      <p:tavLst>
                                        <p:tav tm="0">
                                          <p:val>
                                            <p:fltVal val="90"/>
                                          </p:val>
                                        </p:tav>
                                        <p:tav tm="100000">
                                          <p:val>
                                            <p:fltVal val="0"/>
                                          </p:val>
                                        </p:tav>
                                      </p:tavLst>
                                    </p:anim>
                                    <p:animEffect transition="in" filter="fade">
                                      <p:cBhvr>
                                        <p:cTn id="68" dur="75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4.16667E-6 2.96296E-6 L -0.4651 0.2449 " pathEditMode="relative" rAng="0" ptsTypes="AA">
                                      <p:cBhvr>
                                        <p:cTn id="72" dur="750" fill="hold"/>
                                        <p:tgtEl>
                                          <p:spTgt spid="6"/>
                                        </p:tgtEl>
                                        <p:attrNameLst>
                                          <p:attrName>ppt_x</p:attrName>
                                          <p:attrName>ppt_y</p:attrName>
                                        </p:attrNameLst>
                                      </p:cBhvr>
                                      <p:rCtr x="-23264" y="12245"/>
                                    </p:animMotion>
                                  </p:childTnLst>
                                </p:cTn>
                              </p:par>
                              <p:par>
                                <p:cTn id="73" presetID="31"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750" fill="hold"/>
                                        <p:tgtEl>
                                          <p:spTgt spid="14"/>
                                        </p:tgtEl>
                                        <p:attrNameLst>
                                          <p:attrName>ppt_w</p:attrName>
                                        </p:attrNameLst>
                                      </p:cBhvr>
                                      <p:tavLst>
                                        <p:tav tm="0">
                                          <p:val>
                                            <p:fltVal val="0"/>
                                          </p:val>
                                        </p:tav>
                                        <p:tav tm="100000">
                                          <p:val>
                                            <p:strVal val="#ppt_w"/>
                                          </p:val>
                                        </p:tav>
                                      </p:tavLst>
                                    </p:anim>
                                    <p:anim calcmode="lin" valueType="num">
                                      <p:cBhvr>
                                        <p:cTn id="76" dur="750" fill="hold"/>
                                        <p:tgtEl>
                                          <p:spTgt spid="14"/>
                                        </p:tgtEl>
                                        <p:attrNameLst>
                                          <p:attrName>ppt_h</p:attrName>
                                        </p:attrNameLst>
                                      </p:cBhvr>
                                      <p:tavLst>
                                        <p:tav tm="0">
                                          <p:val>
                                            <p:fltVal val="0"/>
                                          </p:val>
                                        </p:tav>
                                        <p:tav tm="100000">
                                          <p:val>
                                            <p:strVal val="#ppt_h"/>
                                          </p:val>
                                        </p:tav>
                                      </p:tavLst>
                                    </p:anim>
                                    <p:anim calcmode="lin" valueType="num">
                                      <p:cBhvr>
                                        <p:cTn id="77" dur="750" fill="hold"/>
                                        <p:tgtEl>
                                          <p:spTgt spid="14"/>
                                        </p:tgtEl>
                                        <p:attrNameLst>
                                          <p:attrName>style.rotation</p:attrName>
                                        </p:attrNameLst>
                                      </p:cBhvr>
                                      <p:tavLst>
                                        <p:tav tm="0">
                                          <p:val>
                                            <p:fltVal val="90"/>
                                          </p:val>
                                        </p:tav>
                                        <p:tav tm="100000">
                                          <p:val>
                                            <p:fltVal val="0"/>
                                          </p:val>
                                        </p:tav>
                                      </p:tavLst>
                                    </p:anim>
                                    <p:animEffect transition="in" filter="fade">
                                      <p:cBhvr>
                                        <p:cTn id="78" dur="750"/>
                                        <p:tgtEl>
                                          <p:spTgt spid="14"/>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750" fill="hold"/>
                                        <p:tgtEl>
                                          <p:spTgt spid="15"/>
                                        </p:tgtEl>
                                        <p:attrNameLst>
                                          <p:attrName>ppt_w</p:attrName>
                                        </p:attrNameLst>
                                      </p:cBhvr>
                                      <p:tavLst>
                                        <p:tav tm="0">
                                          <p:val>
                                            <p:fltVal val="0"/>
                                          </p:val>
                                        </p:tav>
                                        <p:tav tm="100000">
                                          <p:val>
                                            <p:strVal val="#ppt_w"/>
                                          </p:val>
                                        </p:tav>
                                      </p:tavLst>
                                    </p:anim>
                                    <p:anim calcmode="lin" valueType="num">
                                      <p:cBhvr>
                                        <p:cTn id="82" dur="750" fill="hold"/>
                                        <p:tgtEl>
                                          <p:spTgt spid="15"/>
                                        </p:tgtEl>
                                        <p:attrNameLst>
                                          <p:attrName>ppt_h</p:attrName>
                                        </p:attrNameLst>
                                      </p:cBhvr>
                                      <p:tavLst>
                                        <p:tav tm="0">
                                          <p:val>
                                            <p:fltVal val="0"/>
                                          </p:val>
                                        </p:tav>
                                        <p:tav tm="100000">
                                          <p:val>
                                            <p:strVal val="#ppt_h"/>
                                          </p:val>
                                        </p:tav>
                                      </p:tavLst>
                                    </p:anim>
                                    <p:anim calcmode="lin" valueType="num">
                                      <p:cBhvr>
                                        <p:cTn id="83" dur="750" fill="hold"/>
                                        <p:tgtEl>
                                          <p:spTgt spid="15"/>
                                        </p:tgtEl>
                                        <p:attrNameLst>
                                          <p:attrName>style.rotation</p:attrName>
                                        </p:attrNameLst>
                                      </p:cBhvr>
                                      <p:tavLst>
                                        <p:tav tm="0">
                                          <p:val>
                                            <p:fltVal val="90"/>
                                          </p:val>
                                        </p:tav>
                                        <p:tav tm="100000">
                                          <p:val>
                                            <p:fltVal val="0"/>
                                          </p:val>
                                        </p:tav>
                                      </p:tavLst>
                                    </p:anim>
                                    <p:animEffect transition="in" filter="fade">
                                      <p:cBhvr>
                                        <p:cTn id="84"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4" grpId="0"/>
      <p:bldP spid="5" grpId="0"/>
      <p:bldP spid="5" grpId="1"/>
      <p:bldP spid="6" grpId="0"/>
      <p:bldP spid="6" grpId="1"/>
      <p:bldP spid="7" grpId="0"/>
      <p:bldP spid="8" grpId="0" animBg="1"/>
      <p:bldP spid="9" grpId="0"/>
      <p:bldP spid="9" grpId="1"/>
      <p:bldP spid="11"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17581"/>
            <a:ext cx="9144000" cy="892552"/>
          </a:xfrm>
          <a:prstGeom prst="rect">
            <a:avLst/>
          </a:prstGeom>
          <a:noFill/>
          <a:ln>
            <a:noFill/>
          </a:ln>
        </p:spPr>
        <p:txBody>
          <a:bodyPr wrap="square" rtlCol="0">
            <a:spAutoFit/>
          </a:bodyPr>
          <a:lstStyle/>
          <a:p>
            <a:r>
              <a:rPr lang="en-US" sz="2600" b="1" u="sng" dirty="0">
                <a:latin typeface="Calibri" pitchFamily="34" charset="0"/>
                <a:cs typeface="Calibri" pitchFamily="34" charset="0"/>
              </a:rPr>
              <a:t>Ex:</a:t>
            </a:r>
            <a:r>
              <a:rPr lang="en-US" sz="2600" b="1" dirty="0">
                <a:latin typeface="Calibri" pitchFamily="34" charset="0"/>
                <a:cs typeface="Calibri" pitchFamily="34" charset="0"/>
              </a:rPr>
              <a:t> </a:t>
            </a:r>
            <a:r>
              <a:rPr lang="en-US" sz="2600" i="1" dirty="0">
                <a:latin typeface="Calibri" pitchFamily="34" charset="0"/>
                <a:cs typeface="Calibri" pitchFamily="34" charset="0"/>
              </a:rPr>
              <a:t>My parents’ 25</a:t>
            </a:r>
            <a:r>
              <a:rPr lang="en-US" sz="2600" i="1" baseline="30000" dirty="0">
                <a:latin typeface="Calibri" pitchFamily="34" charset="0"/>
                <a:cs typeface="Calibri" pitchFamily="34" charset="0"/>
              </a:rPr>
              <a:t>th</a:t>
            </a:r>
            <a:r>
              <a:rPr lang="en-US" sz="2600" i="1" dirty="0">
                <a:latin typeface="Calibri" pitchFamily="34" charset="0"/>
                <a:cs typeface="Calibri" pitchFamily="34" charset="0"/>
              </a:rPr>
              <a:t> wedding anniversary </a:t>
            </a:r>
            <a:r>
              <a:rPr lang="en-US" sz="2600" i="1" u="sng" dirty="0">
                <a:solidFill>
                  <a:srgbClr val="FF0000"/>
                </a:solidFill>
                <a:latin typeface="Calibri" pitchFamily="34" charset="0"/>
                <a:cs typeface="Calibri" pitchFamily="34" charset="0"/>
              </a:rPr>
              <a:t>marked a milestone</a:t>
            </a:r>
            <a:r>
              <a:rPr lang="en-US" sz="2600" i="1" dirty="0">
                <a:latin typeface="Calibri" pitchFamily="34" charset="0"/>
                <a:cs typeface="Calibri" pitchFamily="34" charset="0"/>
              </a:rPr>
              <a:t> of a happy and lasting relationship.</a:t>
            </a:r>
            <a:endParaRPr lang="en-US" sz="2600" i="1" u="sng" dirty="0">
              <a:solidFill>
                <a:srgbClr val="FF0000"/>
              </a:solidFill>
              <a:latin typeface="Calibri" pitchFamily="34" charset="0"/>
              <a:cs typeface="Calibri" pitchFamily="34" charset="0"/>
            </a:endParaRPr>
          </a:p>
        </p:txBody>
      </p:sp>
      <p:grpSp>
        <p:nvGrpSpPr>
          <p:cNvPr id="9" name="Group 8"/>
          <p:cNvGrpSpPr/>
          <p:nvPr/>
        </p:nvGrpSpPr>
        <p:grpSpPr>
          <a:xfrm>
            <a:off x="304800" y="784761"/>
            <a:ext cx="8534400" cy="1015663"/>
            <a:chOff x="304800" y="784761"/>
            <a:chExt cx="8534400" cy="1015663"/>
          </a:xfrm>
        </p:grpSpPr>
        <p:sp>
          <p:nvSpPr>
            <p:cNvPr id="2" name="TextBox 1"/>
            <p:cNvSpPr txBox="1"/>
            <p:nvPr/>
          </p:nvSpPr>
          <p:spPr>
            <a:xfrm>
              <a:off x="381000" y="784761"/>
              <a:ext cx="2209800" cy="523220"/>
            </a:xfrm>
            <a:prstGeom prst="rect">
              <a:avLst/>
            </a:prstGeom>
            <a:solidFill>
              <a:srgbClr val="99FF66"/>
            </a:solidFill>
            <a:ln>
              <a:solidFill>
                <a:schemeClr val="tx1"/>
              </a:solidFill>
            </a:ln>
          </p:spPr>
          <p:txBody>
            <a:bodyPr wrap="square" rtlCol="0">
              <a:spAutoFit/>
            </a:bodyPr>
            <a:lstStyle/>
            <a:p>
              <a:r>
                <a:rPr lang="en-US" sz="2800" dirty="0"/>
                <a:t>milestone (n)</a:t>
              </a:r>
              <a:endParaRPr lang="en-US" sz="2800" b="1" dirty="0">
                <a:solidFill>
                  <a:srgbClr val="FF0000"/>
                </a:solidFill>
                <a:latin typeface="Calibri" pitchFamily="34" charset="0"/>
                <a:cs typeface="Calibri" pitchFamily="34" charset="0"/>
              </a:endParaRPr>
            </a:p>
          </p:txBody>
        </p:sp>
        <p:sp>
          <p:nvSpPr>
            <p:cNvPr id="3" name="TextBox 2"/>
            <p:cNvSpPr txBox="1"/>
            <p:nvPr/>
          </p:nvSpPr>
          <p:spPr>
            <a:xfrm>
              <a:off x="304800" y="1307981"/>
              <a:ext cx="2362200" cy="492443"/>
            </a:xfrm>
            <a:prstGeom prst="rect">
              <a:avLst/>
            </a:prstGeom>
            <a:noFill/>
            <a:ln>
              <a:noFill/>
            </a:ln>
          </p:spPr>
          <p:txBody>
            <a:bodyPr wrap="square" rtlCol="0">
              <a:spAutoFit/>
            </a:bodyPr>
            <a:lstStyle/>
            <a:p>
              <a:r>
                <a:rPr lang="en-US" sz="2600" dirty="0">
                  <a:latin typeface="Lucida Sans Unicode" pitchFamily="34" charset="0"/>
                  <a:cs typeface="Lucida Sans Unicode" pitchFamily="34" charset="0"/>
                </a:rPr>
                <a:t>/ˈ</a:t>
              </a:r>
              <a:r>
                <a:rPr lang="en-US" sz="2600" dirty="0" err="1">
                  <a:latin typeface="Lucida Sans Unicode" pitchFamily="34" charset="0"/>
                  <a:cs typeface="Lucida Sans Unicode" pitchFamily="34" charset="0"/>
                </a:rPr>
                <a:t>maɪlstəʊn</a:t>
              </a:r>
              <a:r>
                <a:rPr lang="en-US" sz="2600" dirty="0">
                  <a:latin typeface="Lucida Sans Unicode" pitchFamily="34" charset="0"/>
                  <a:cs typeface="Lucida Sans Unicode" pitchFamily="34" charset="0"/>
                </a:rPr>
                <a:t>/</a:t>
              </a:r>
              <a:endParaRPr lang="en-US" sz="2600" b="1" i="1" dirty="0">
                <a:solidFill>
                  <a:srgbClr val="0000FF"/>
                </a:solidFill>
                <a:latin typeface="Lucida Sans Unicode" pitchFamily="34" charset="0"/>
                <a:cs typeface="Lucida Sans Unicode" pitchFamily="34" charset="0"/>
              </a:endParaRPr>
            </a:p>
          </p:txBody>
        </p:sp>
        <p:sp>
          <p:nvSpPr>
            <p:cNvPr id="5" name="TextBox 4"/>
            <p:cNvSpPr txBox="1"/>
            <p:nvPr/>
          </p:nvSpPr>
          <p:spPr>
            <a:xfrm>
              <a:off x="3124200" y="784761"/>
              <a:ext cx="5715000" cy="892552"/>
            </a:xfrm>
            <a:prstGeom prst="rect">
              <a:avLst/>
            </a:prstGeom>
            <a:noFill/>
            <a:ln>
              <a:noFill/>
            </a:ln>
          </p:spPr>
          <p:txBody>
            <a:bodyPr wrap="square" rtlCol="0">
              <a:spAutoFit/>
            </a:bodyPr>
            <a:lstStyle/>
            <a:p>
              <a:r>
                <a:rPr lang="en-US" sz="2600" i="1" dirty="0"/>
                <a:t>a very important stage or event in the development of something</a:t>
              </a:r>
              <a:endParaRPr lang="en-US" sz="2600" b="1" i="1" dirty="0">
                <a:solidFill>
                  <a:srgbClr val="0000FF"/>
                </a:solidFill>
                <a:latin typeface="Lucida Sans Unicode" pitchFamily="34" charset="0"/>
                <a:cs typeface="Lucida Sans Unicode" pitchFamily="34" charset="0"/>
              </a:endParaRPr>
            </a:p>
          </p:txBody>
        </p:sp>
      </p:grpSp>
      <p:grpSp>
        <p:nvGrpSpPr>
          <p:cNvPr id="10" name="Group 9"/>
          <p:cNvGrpSpPr/>
          <p:nvPr/>
        </p:nvGrpSpPr>
        <p:grpSpPr>
          <a:xfrm>
            <a:off x="381000" y="3109893"/>
            <a:ext cx="7924800" cy="1062574"/>
            <a:chOff x="381000" y="3109893"/>
            <a:chExt cx="7924800" cy="1062574"/>
          </a:xfrm>
        </p:grpSpPr>
        <p:sp>
          <p:nvSpPr>
            <p:cNvPr id="6" name="TextBox 5"/>
            <p:cNvSpPr txBox="1"/>
            <p:nvPr/>
          </p:nvSpPr>
          <p:spPr>
            <a:xfrm>
              <a:off x="381000" y="3146961"/>
              <a:ext cx="1371600" cy="523220"/>
            </a:xfrm>
            <a:prstGeom prst="rect">
              <a:avLst/>
            </a:prstGeom>
            <a:solidFill>
              <a:srgbClr val="99FF66"/>
            </a:solidFill>
            <a:ln>
              <a:solidFill>
                <a:schemeClr val="tx1"/>
              </a:solidFill>
            </a:ln>
          </p:spPr>
          <p:txBody>
            <a:bodyPr wrap="square" rtlCol="0">
              <a:spAutoFit/>
            </a:bodyPr>
            <a:lstStyle/>
            <a:p>
              <a:r>
                <a:rPr lang="en-US" sz="2800" dirty="0"/>
                <a:t>joke (v)</a:t>
              </a:r>
              <a:endParaRPr lang="en-US" sz="2800" b="1" dirty="0">
                <a:solidFill>
                  <a:srgbClr val="FF0000"/>
                </a:solidFill>
                <a:latin typeface="Calibri" pitchFamily="34" charset="0"/>
                <a:cs typeface="Calibri" pitchFamily="34" charset="0"/>
              </a:endParaRPr>
            </a:p>
          </p:txBody>
        </p:sp>
        <p:sp>
          <p:nvSpPr>
            <p:cNvPr id="7" name="TextBox 6"/>
            <p:cNvSpPr txBox="1"/>
            <p:nvPr/>
          </p:nvSpPr>
          <p:spPr>
            <a:xfrm>
              <a:off x="381000" y="3680024"/>
              <a:ext cx="1524000" cy="492443"/>
            </a:xfrm>
            <a:prstGeom prst="rect">
              <a:avLst/>
            </a:prstGeom>
            <a:noFill/>
            <a:ln>
              <a:noFill/>
            </a:ln>
          </p:spPr>
          <p:txBody>
            <a:bodyPr wrap="square" rtlCol="0">
              <a:spAutoFit/>
            </a:bodyPr>
            <a:lstStyle/>
            <a:p>
              <a:r>
                <a:rPr lang="en-US" sz="2600" dirty="0">
                  <a:latin typeface="Lucida Sans Unicode" pitchFamily="34" charset="0"/>
                  <a:cs typeface="Lucida Sans Unicode" pitchFamily="34" charset="0"/>
                </a:rPr>
                <a:t>/</a:t>
              </a:r>
              <a:r>
                <a:rPr lang="en-US" sz="2600" dirty="0" err="1">
                  <a:latin typeface="Lucida Sans Unicode" pitchFamily="34" charset="0"/>
                  <a:cs typeface="Lucida Sans Unicode" pitchFamily="34" charset="0"/>
                </a:rPr>
                <a:t>dʒəʊk</a:t>
              </a:r>
              <a:r>
                <a:rPr lang="en-US" sz="2600" dirty="0">
                  <a:latin typeface="Lucida Sans Unicode" pitchFamily="34" charset="0"/>
                  <a:cs typeface="Lucida Sans Unicode" pitchFamily="34" charset="0"/>
                </a:rPr>
                <a:t>/</a:t>
              </a:r>
              <a:endParaRPr lang="en-US" sz="2600" b="1" i="1" dirty="0">
                <a:solidFill>
                  <a:srgbClr val="0000FF"/>
                </a:solidFill>
                <a:latin typeface="Lucida Sans Unicode" pitchFamily="34" charset="0"/>
                <a:cs typeface="Lucida Sans Unicode" pitchFamily="34" charset="0"/>
              </a:endParaRPr>
            </a:p>
          </p:txBody>
        </p:sp>
        <p:sp>
          <p:nvSpPr>
            <p:cNvPr id="8" name="TextBox 7"/>
            <p:cNvSpPr txBox="1"/>
            <p:nvPr/>
          </p:nvSpPr>
          <p:spPr>
            <a:xfrm>
              <a:off x="3124200" y="3109893"/>
              <a:ext cx="5181600" cy="492443"/>
            </a:xfrm>
            <a:prstGeom prst="rect">
              <a:avLst/>
            </a:prstGeom>
            <a:noFill/>
            <a:ln>
              <a:noFill/>
            </a:ln>
          </p:spPr>
          <p:txBody>
            <a:bodyPr wrap="square" rtlCol="0">
              <a:spAutoFit/>
            </a:bodyPr>
            <a:lstStyle/>
            <a:p>
              <a:r>
                <a:rPr lang="en-US" sz="2600" i="1" dirty="0"/>
                <a:t>say something to make people laugh</a:t>
              </a:r>
              <a:endParaRPr lang="en-US" sz="2600" b="1" i="1" dirty="0">
                <a:solidFill>
                  <a:srgbClr val="0000FF"/>
                </a:solidFill>
                <a:latin typeface="Lucida Sans Unicode" pitchFamily="34" charset="0"/>
                <a:cs typeface="Lucida Sans Unicode" pitchFamily="34" charset="0"/>
              </a:endParaRPr>
            </a:p>
          </p:txBody>
        </p:sp>
      </p:grpSp>
    </p:spTree>
    <p:extLst>
      <p:ext uri="{BB962C8B-B14F-4D97-AF65-F5344CB8AC3E}">
        <p14:creationId xmlns:p14="http://schemas.microsoft.com/office/powerpoint/2010/main" val="203891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 calcmode="lin" valueType="num">
                                      <p:cBhvr>
                                        <p:cTn id="15" dur="750" fill="hold"/>
                                        <p:tgtEl>
                                          <p:spTgt spid="4"/>
                                        </p:tgtEl>
                                        <p:attrNameLst>
                                          <p:attrName>style.rotation</p:attrName>
                                        </p:attrNameLst>
                                      </p:cBhvr>
                                      <p:tavLst>
                                        <p:tav tm="0">
                                          <p:val>
                                            <p:fltVal val="90"/>
                                          </p:val>
                                        </p:tav>
                                        <p:tav tm="100000">
                                          <p:val>
                                            <p:fltVal val="0"/>
                                          </p:val>
                                        </p:tav>
                                      </p:tavLst>
                                    </p:anim>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0782" y="1739900"/>
            <a:ext cx="9123218" cy="3400931"/>
          </a:xfrm>
          <a:prstGeom prst="rect">
            <a:avLst/>
          </a:prstGeom>
          <a:noFill/>
        </p:spPr>
        <p:txBody>
          <a:bodyPr wrap="square" rtlCol="0">
            <a:spAutoFit/>
          </a:bodyPr>
          <a:lstStyle/>
          <a:p>
            <a:pPr>
              <a:lnSpc>
                <a:spcPct val="150000"/>
              </a:lnSpc>
              <a:spcBef>
                <a:spcPts val="300"/>
              </a:spcBef>
              <a:spcAft>
                <a:spcPts val="300"/>
              </a:spcAft>
            </a:pPr>
            <a:r>
              <a:rPr lang="en-US" sz="2600" dirty="0">
                <a:latin typeface="Calibri" pitchFamily="34" charset="0"/>
                <a:cs typeface="Calibri" pitchFamily="34" charset="0"/>
              </a:rPr>
              <a:t>1. birthday cake	(n)	</a:t>
            </a:r>
            <a:r>
              <a:rPr lang="en-US" sz="2600" dirty="0">
                <a:latin typeface="Lucida Sans Unicode" pitchFamily="34" charset="0"/>
                <a:cs typeface="Lucida Sans Unicode" pitchFamily="34" charset="0"/>
              </a:rPr>
              <a:t>/ˈ</a:t>
            </a:r>
            <a:r>
              <a:rPr lang="en-US" sz="2600" dirty="0" err="1">
                <a:latin typeface="Lucida Sans Unicode" pitchFamily="34" charset="0"/>
                <a:cs typeface="Lucida Sans Unicode" pitchFamily="34" charset="0"/>
              </a:rPr>
              <a:t>bɜ</a:t>
            </a:r>
            <a:r>
              <a:rPr lang="en-US" sz="2600" dirty="0">
                <a:latin typeface="Lucida Sans Unicode" pitchFamily="34" charset="0"/>
                <a:cs typeface="Lucida Sans Unicode" pitchFamily="34" charset="0"/>
              </a:rPr>
              <a:t>ː</a:t>
            </a:r>
            <a:r>
              <a:rPr lang="el-GR" sz="2600" dirty="0">
                <a:latin typeface="Lucida Sans Unicode" pitchFamily="34" charset="0"/>
                <a:cs typeface="Lucida Sans Unicode" pitchFamily="34" charset="0"/>
              </a:rPr>
              <a:t>θ</a:t>
            </a:r>
            <a:r>
              <a:rPr lang="en-US" sz="2600" dirty="0" err="1">
                <a:latin typeface="Lucida Sans Unicode" pitchFamily="34" charset="0"/>
                <a:cs typeface="Lucida Sans Unicode" pitchFamily="34" charset="0"/>
              </a:rPr>
              <a:t>deɪ</a:t>
            </a:r>
            <a:r>
              <a:rPr lang="en-US" sz="2600" dirty="0">
                <a:latin typeface="Lucida Sans Unicode" pitchFamily="34" charset="0"/>
                <a:cs typeface="Lucida Sans Unicode" pitchFamily="34" charset="0"/>
              </a:rPr>
              <a:t> </a:t>
            </a:r>
            <a:r>
              <a:rPr lang="en-US" sz="2600" dirty="0" err="1">
                <a:latin typeface="Lucida Sans Unicode" pitchFamily="34" charset="0"/>
                <a:cs typeface="Lucida Sans Unicode" pitchFamily="34" charset="0"/>
              </a:rPr>
              <a:t>keɪk</a:t>
            </a:r>
            <a:r>
              <a:rPr lang="en-US" sz="2600" dirty="0">
                <a:latin typeface="Lucida Sans Unicode" pitchFamily="34" charset="0"/>
                <a:cs typeface="Lucida Sans Unicode" pitchFamily="34" charset="0"/>
              </a:rPr>
              <a:t>/</a:t>
            </a:r>
            <a:r>
              <a:rPr lang="en-US" sz="2600" b="1" i="1" dirty="0">
                <a:solidFill>
                  <a:srgbClr val="0000FF"/>
                </a:solidFill>
                <a:latin typeface="Lucida Sans Unicode" pitchFamily="34" charset="0"/>
                <a:cs typeface="Lucida Sans Unicode" pitchFamily="34" charset="0"/>
              </a:rPr>
              <a:t>	</a:t>
            </a:r>
            <a:r>
              <a:rPr lang="en-US" sz="2600" dirty="0" err="1">
                <a:cs typeface="Calibri" pitchFamily="34" charset="0"/>
              </a:rPr>
              <a:t>bánh</a:t>
            </a:r>
            <a:r>
              <a:rPr lang="en-US" sz="2600" dirty="0">
                <a:cs typeface="Calibri" pitchFamily="34" charset="0"/>
              </a:rPr>
              <a:t> </a:t>
            </a:r>
            <a:r>
              <a:rPr lang="en-US" sz="2600" dirty="0" err="1">
                <a:cs typeface="Calibri" pitchFamily="34" charset="0"/>
              </a:rPr>
              <a:t>sinh</a:t>
            </a:r>
            <a:r>
              <a:rPr lang="en-US" sz="2600" dirty="0">
                <a:cs typeface="Calibri" pitchFamily="34" charset="0"/>
              </a:rPr>
              <a:t> </a:t>
            </a:r>
            <a:r>
              <a:rPr lang="en-US" sz="2600" dirty="0" err="1">
                <a:cs typeface="Calibri" pitchFamily="34" charset="0"/>
              </a:rPr>
              <a:t>nhật</a:t>
            </a:r>
            <a:endParaRPr lang="en-US" sz="2600" dirty="0">
              <a:cs typeface="Calibri" pitchFamily="34" charset="0"/>
            </a:endParaRPr>
          </a:p>
          <a:p>
            <a:pPr>
              <a:lnSpc>
                <a:spcPct val="150000"/>
              </a:lnSpc>
              <a:spcBef>
                <a:spcPts val="300"/>
              </a:spcBef>
              <a:spcAft>
                <a:spcPts val="300"/>
              </a:spcAft>
            </a:pPr>
            <a:r>
              <a:rPr lang="en-US" sz="2600" dirty="0">
                <a:latin typeface="Calibri" pitchFamily="34" charset="0"/>
                <a:cs typeface="Calibri" pitchFamily="34" charset="0"/>
              </a:rPr>
              <a:t>2. candle		(n)	</a:t>
            </a:r>
            <a:r>
              <a:rPr lang="en-US" sz="2600" dirty="0">
                <a:latin typeface="Lucida Sans Unicode" pitchFamily="34" charset="0"/>
                <a:cs typeface="Lucida Sans Unicode" pitchFamily="34" charset="0"/>
              </a:rPr>
              <a:t>/ˈ</a:t>
            </a:r>
            <a:r>
              <a:rPr lang="en-US" sz="2600" dirty="0" err="1">
                <a:latin typeface="Lucida Sans Unicode" pitchFamily="34" charset="0"/>
                <a:cs typeface="Lucida Sans Unicode" pitchFamily="34" charset="0"/>
              </a:rPr>
              <a:t>kændl</a:t>
            </a:r>
            <a:r>
              <a:rPr lang="en-US" sz="2600" dirty="0">
                <a:latin typeface="Lucida Sans Unicode" pitchFamily="34" charset="0"/>
                <a:cs typeface="Lucida Sans Unicode" pitchFamily="34" charset="0"/>
              </a:rPr>
              <a:t>/</a:t>
            </a:r>
            <a:r>
              <a:rPr lang="en-US" sz="2600" b="1" i="1" dirty="0">
                <a:solidFill>
                  <a:srgbClr val="0000FF"/>
                </a:solidFill>
                <a:latin typeface="Lucida Sans Unicode" pitchFamily="34" charset="0"/>
                <a:cs typeface="Lucida Sans Unicode" pitchFamily="34" charset="0"/>
              </a:rPr>
              <a:t>		</a:t>
            </a:r>
            <a:r>
              <a:rPr lang="en-US" sz="2600" dirty="0" err="1">
                <a:cs typeface="Lucida Sans Unicode" pitchFamily="34" charset="0"/>
              </a:rPr>
              <a:t>cây</a:t>
            </a:r>
            <a:r>
              <a:rPr lang="en-US" sz="2600" b="1" dirty="0">
                <a:solidFill>
                  <a:srgbClr val="0000FF"/>
                </a:solidFill>
                <a:cs typeface="Lucida Sans Unicode" pitchFamily="34" charset="0"/>
              </a:rPr>
              <a:t> </a:t>
            </a:r>
            <a:r>
              <a:rPr lang="en-US" sz="2600" dirty="0" err="1">
                <a:cs typeface="Calibri" pitchFamily="34" charset="0"/>
              </a:rPr>
              <a:t>nến</a:t>
            </a:r>
            <a:endParaRPr lang="en-US" sz="2600" dirty="0">
              <a:cs typeface="Calibri" pitchFamily="34" charset="0"/>
            </a:endParaRPr>
          </a:p>
          <a:p>
            <a:pPr>
              <a:lnSpc>
                <a:spcPct val="150000"/>
              </a:lnSpc>
              <a:spcBef>
                <a:spcPts val="300"/>
              </a:spcBef>
              <a:spcAft>
                <a:spcPts val="300"/>
              </a:spcAft>
            </a:pPr>
            <a:r>
              <a:rPr lang="en-US" sz="2600" dirty="0">
                <a:cs typeface="Calibri" pitchFamily="34" charset="0"/>
              </a:rPr>
              <a:t>3. present		(n)	</a:t>
            </a:r>
            <a:r>
              <a:rPr lang="en-US" sz="2600" dirty="0">
                <a:latin typeface="Lucida Sans Unicode" pitchFamily="34" charset="0"/>
                <a:cs typeface="Lucida Sans Unicode" pitchFamily="34" charset="0"/>
              </a:rPr>
              <a:t> /ˈ</a:t>
            </a:r>
            <a:r>
              <a:rPr lang="en-US" sz="2600" dirty="0" err="1">
                <a:latin typeface="Lucida Sans Unicode" pitchFamily="34" charset="0"/>
                <a:cs typeface="Lucida Sans Unicode" pitchFamily="34" charset="0"/>
              </a:rPr>
              <a:t>preznt</a:t>
            </a:r>
            <a:r>
              <a:rPr lang="en-US" sz="2600" dirty="0">
                <a:latin typeface="Lucida Sans Unicode" pitchFamily="34" charset="0"/>
                <a:cs typeface="Lucida Sans Unicode" pitchFamily="34" charset="0"/>
              </a:rPr>
              <a:t>/		</a:t>
            </a:r>
            <a:r>
              <a:rPr lang="en-US" sz="2600" dirty="0" err="1">
                <a:cs typeface="Lucida Sans Unicode" pitchFamily="34" charset="0"/>
              </a:rPr>
              <a:t>quà</a:t>
            </a:r>
            <a:r>
              <a:rPr lang="en-US" sz="2600" dirty="0">
                <a:cs typeface="Lucida Sans Unicode" pitchFamily="34" charset="0"/>
              </a:rPr>
              <a:t> </a:t>
            </a:r>
            <a:r>
              <a:rPr lang="en-US" sz="2600" dirty="0" err="1">
                <a:cs typeface="Lucida Sans Unicode" pitchFamily="34" charset="0"/>
              </a:rPr>
              <a:t>tặng</a:t>
            </a:r>
            <a:endParaRPr lang="en-US" sz="2600" dirty="0">
              <a:cs typeface="Lucida Sans Unicode" pitchFamily="34" charset="0"/>
            </a:endParaRPr>
          </a:p>
          <a:p>
            <a:pPr>
              <a:lnSpc>
                <a:spcPct val="150000"/>
              </a:lnSpc>
              <a:spcBef>
                <a:spcPts val="300"/>
              </a:spcBef>
              <a:spcAft>
                <a:spcPts val="300"/>
              </a:spcAft>
            </a:pPr>
            <a:r>
              <a:rPr lang="en-US" sz="2600" dirty="0">
                <a:latin typeface="Calibri" pitchFamily="34" charset="0"/>
                <a:cs typeface="Calibri" pitchFamily="34" charset="0"/>
              </a:rPr>
              <a:t>4. adult		(n)	</a:t>
            </a:r>
            <a:r>
              <a:rPr lang="en-US" sz="2600" dirty="0">
                <a:latin typeface="Lucida Sans Unicode" pitchFamily="34" charset="0"/>
                <a:cs typeface="Lucida Sans Unicode" pitchFamily="34" charset="0"/>
              </a:rPr>
              <a:t>/</a:t>
            </a:r>
            <a:r>
              <a:rPr lang="en-US" sz="2600" dirty="0" err="1">
                <a:latin typeface="Lucida Sans Unicode" pitchFamily="34" charset="0"/>
                <a:cs typeface="Lucida Sans Unicode" pitchFamily="34" charset="0"/>
              </a:rPr>
              <a:t>əˈdʌlt</a:t>
            </a:r>
            <a:r>
              <a:rPr lang="en-US" sz="2600" dirty="0">
                <a:latin typeface="Lucida Sans Unicode" pitchFamily="34" charset="0"/>
                <a:cs typeface="Lucida Sans Unicode" pitchFamily="34" charset="0"/>
              </a:rPr>
              <a:t>/</a:t>
            </a:r>
            <a:r>
              <a:rPr lang="en-US" sz="2600" b="1" i="1" dirty="0">
                <a:solidFill>
                  <a:srgbClr val="0000FF"/>
                </a:solidFill>
                <a:latin typeface="Lucida Sans Unicode" pitchFamily="34" charset="0"/>
                <a:cs typeface="Lucida Sans Unicode" pitchFamily="34" charset="0"/>
              </a:rPr>
              <a:t>		</a:t>
            </a:r>
            <a:r>
              <a:rPr lang="en-US" sz="2600" dirty="0" err="1">
                <a:latin typeface="Calibri" pitchFamily="34" charset="0"/>
                <a:cs typeface="Calibri" pitchFamily="34" charset="0"/>
              </a:rPr>
              <a:t>người</a:t>
            </a:r>
            <a:r>
              <a:rPr lang="en-US" sz="2600" dirty="0">
                <a:latin typeface="Calibri" pitchFamily="34" charset="0"/>
                <a:cs typeface="Calibri" pitchFamily="34" charset="0"/>
              </a:rPr>
              <a:t> </a:t>
            </a:r>
            <a:r>
              <a:rPr lang="en-US" sz="2600" dirty="0" err="1">
                <a:latin typeface="Calibri" pitchFamily="34" charset="0"/>
                <a:cs typeface="Calibri" pitchFamily="34" charset="0"/>
              </a:rPr>
              <a:t>lớn</a:t>
            </a:r>
            <a:endParaRPr lang="en-US" sz="2600" dirty="0">
              <a:cs typeface="Calibri" pitchFamily="34" charset="0"/>
            </a:endParaRPr>
          </a:p>
          <a:p>
            <a:pPr>
              <a:lnSpc>
                <a:spcPct val="150000"/>
              </a:lnSpc>
              <a:spcBef>
                <a:spcPts val="300"/>
              </a:spcBef>
              <a:spcAft>
                <a:spcPts val="300"/>
              </a:spcAft>
            </a:pPr>
            <a:r>
              <a:rPr lang="en-US" sz="2600" dirty="0">
                <a:latin typeface="Calibri" pitchFamily="34" charset="0"/>
                <a:cs typeface="Calibri" pitchFamily="34" charset="0"/>
              </a:rPr>
              <a:t>5. blow out		(n)	</a:t>
            </a:r>
            <a:r>
              <a:rPr lang="en-US" sz="2600" dirty="0">
                <a:latin typeface="Lucida Sans Unicode" pitchFamily="34" charset="0"/>
                <a:cs typeface="Lucida Sans Unicode" pitchFamily="34" charset="0"/>
              </a:rPr>
              <a:t>/</a:t>
            </a:r>
            <a:r>
              <a:rPr lang="en-US" sz="2600" dirty="0" err="1">
                <a:latin typeface="Lucida Sans Unicode" pitchFamily="34" charset="0"/>
                <a:cs typeface="Lucida Sans Unicode" pitchFamily="34" charset="0"/>
              </a:rPr>
              <a:t>bləʊ</a:t>
            </a:r>
            <a:r>
              <a:rPr lang="en-US" sz="2600" dirty="0">
                <a:latin typeface="Lucida Sans Unicode" pitchFamily="34" charset="0"/>
                <a:cs typeface="Lucida Sans Unicode" pitchFamily="34" charset="0"/>
              </a:rPr>
              <a:t> </a:t>
            </a:r>
            <a:r>
              <a:rPr lang="en-US" sz="2600" dirty="0" err="1">
                <a:latin typeface="Lucida Sans Unicode" pitchFamily="34" charset="0"/>
                <a:cs typeface="Lucida Sans Unicode" pitchFamily="34" charset="0"/>
              </a:rPr>
              <a:t>aʊt</a:t>
            </a:r>
            <a:r>
              <a:rPr lang="en-US" sz="2600" dirty="0">
                <a:latin typeface="Lucida Sans Unicode" pitchFamily="34" charset="0"/>
                <a:cs typeface="Lucida Sans Unicode" pitchFamily="34" charset="0"/>
              </a:rPr>
              <a:t>/</a:t>
            </a:r>
            <a:r>
              <a:rPr lang="en-US" sz="2600" b="1" i="1" dirty="0">
                <a:solidFill>
                  <a:srgbClr val="0000FF"/>
                </a:solidFill>
                <a:latin typeface="Lucida Sans Unicode" pitchFamily="34" charset="0"/>
                <a:cs typeface="Lucida Sans Unicode" pitchFamily="34" charset="0"/>
              </a:rPr>
              <a:t>		</a:t>
            </a:r>
            <a:r>
              <a:rPr lang="en-US" sz="2600" dirty="0" err="1">
                <a:cs typeface="Calibri" pitchFamily="34" charset="0"/>
              </a:rPr>
              <a:t>thổi</a:t>
            </a:r>
            <a:r>
              <a:rPr lang="en-US" sz="2600" dirty="0">
                <a:cs typeface="Calibri" pitchFamily="34" charset="0"/>
              </a:rPr>
              <a:t> </a:t>
            </a:r>
            <a:r>
              <a:rPr lang="en-US" sz="2600" dirty="0" err="1">
                <a:cs typeface="Calibri" pitchFamily="34" charset="0"/>
              </a:rPr>
              <a:t>tắt</a:t>
            </a:r>
            <a:endParaRPr lang="en-US" sz="2600" dirty="0">
              <a:cs typeface="Calibri" pitchFamily="34" charset="0"/>
            </a:endParaRPr>
          </a:p>
        </p:txBody>
      </p:sp>
      <p:sp>
        <p:nvSpPr>
          <p:cNvPr id="5" name="TextBox 4"/>
          <p:cNvSpPr txBox="1"/>
          <p:nvPr/>
        </p:nvSpPr>
        <p:spPr>
          <a:xfrm>
            <a:off x="194481" y="144638"/>
            <a:ext cx="8434316" cy="1384995"/>
          </a:xfrm>
          <a:prstGeom prst="rect">
            <a:avLst/>
          </a:prstGeom>
          <a:noFill/>
        </p:spPr>
        <p:txBody>
          <a:bodyPr wrap="square" rtlCol="0">
            <a:spAutoFit/>
          </a:bodyPr>
          <a:lstStyle/>
          <a:p>
            <a:pPr algn="ctr"/>
            <a:r>
              <a:rPr lang="en-US" sz="2800" b="1" dirty="0">
                <a:solidFill>
                  <a:srgbClr val="0000FF"/>
                </a:solidFill>
                <a:latin typeface=".VnCooper" pitchFamily="34" charset="0"/>
              </a:rPr>
              <a:t>Unit 3: A PARTY</a:t>
            </a:r>
          </a:p>
          <a:p>
            <a:r>
              <a:rPr lang="en-US" sz="2800" b="1" dirty="0">
                <a:solidFill>
                  <a:srgbClr val="FF0066"/>
                </a:solidFill>
                <a:latin typeface=".VnBahamasB" pitchFamily="34" charset="0"/>
              </a:rPr>
              <a:t>A. READING</a:t>
            </a:r>
          </a:p>
          <a:p>
            <a:r>
              <a:rPr lang="en-US" sz="2800" b="1" dirty="0">
                <a:solidFill>
                  <a:srgbClr val="00B050"/>
                </a:solidFill>
                <a:latin typeface=".VnBahamasB" pitchFamily="34" charset="0"/>
              </a:rPr>
              <a:t>I. New words</a:t>
            </a:r>
          </a:p>
        </p:txBody>
      </p:sp>
    </p:spTree>
    <p:extLst>
      <p:ext uri="{BB962C8B-B14F-4D97-AF65-F5344CB8AC3E}">
        <p14:creationId xmlns:p14="http://schemas.microsoft.com/office/powerpoint/2010/main" val="229145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0782" y="596900"/>
            <a:ext cx="9123218" cy="4078039"/>
          </a:xfrm>
          <a:prstGeom prst="rect">
            <a:avLst/>
          </a:prstGeom>
          <a:noFill/>
        </p:spPr>
        <p:txBody>
          <a:bodyPr wrap="square" rtlCol="0">
            <a:spAutoFit/>
          </a:bodyPr>
          <a:lstStyle/>
          <a:p>
            <a:pPr>
              <a:lnSpc>
                <a:spcPct val="150000"/>
              </a:lnSpc>
              <a:spcBef>
                <a:spcPts val="300"/>
              </a:spcBef>
              <a:spcAft>
                <a:spcPts val="300"/>
              </a:spcAft>
            </a:pPr>
            <a:r>
              <a:rPr lang="en-US" sz="2600" dirty="0">
                <a:latin typeface="Calibri" pitchFamily="34" charset="0"/>
                <a:cs typeface="Calibri" pitchFamily="34" charset="0"/>
              </a:rPr>
              <a:t>6. couple		(n)	</a:t>
            </a:r>
            <a:r>
              <a:rPr lang="en-US" sz="2600" dirty="0">
                <a:latin typeface="Lucida Sans Unicode" pitchFamily="34" charset="0"/>
                <a:cs typeface="Lucida Sans Unicode" pitchFamily="34" charset="0"/>
              </a:rPr>
              <a:t>/ˈ</a:t>
            </a:r>
            <a:r>
              <a:rPr lang="en-US" sz="2600" dirty="0" err="1">
                <a:latin typeface="Lucida Sans Unicode" pitchFamily="34" charset="0"/>
                <a:cs typeface="Lucida Sans Unicode" pitchFamily="34" charset="0"/>
              </a:rPr>
              <a:t>kʌpl</a:t>
            </a:r>
            <a:r>
              <a:rPr lang="en-US" sz="2600" dirty="0">
                <a:latin typeface="Lucida Sans Unicode" pitchFamily="34" charset="0"/>
                <a:cs typeface="Lucida Sans Unicode" pitchFamily="34" charset="0"/>
              </a:rPr>
              <a:t>/</a:t>
            </a:r>
            <a:r>
              <a:rPr lang="en-US" sz="2600" b="1" i="1" dirty="0">
                <a:solidFill>
                  <a:srgbClr val="0000FF"/>
                </a:solidFill>
                <a:latin typeface="Lucida Sans Unicode" pitchFamily="34" charset="0"/>
                <a:cs typeface="Lucida Sans Unicode" pitchFamily="34" charset="0"/>
              </a:rPr>
              <a:t>		</a:t>
            </a:r>
            <a:r>
              <a:rPr lang="en-US" sz="2600" dirty="0" err="1">
                <a:cs typeface="Calibri" pitchFamily="34" charset="0"/>
              </a:rPr>
              <a:t>cặp</a:t>
            </a:r>
            <a:r>
              <a:rPr lang="en-US" sz="2600" dirty="0">
                <a:cs typeface="Calibri" pitchFamily="34" charset="0"/>
              </a:rPr>
              <a:t> </a:t>
            </a:r>
            <a:r>
              <a:rPr lang="en-US" sz="2600" dirty="0" err="1">
                <a:cs typeface="Calibri" pitchFamily="34" charset="0"/>
              </a:rPr>
              <a:t>đôi</a:t>
            </a:r>
            <a:endParaRPr lang="en-US" sz="2600" dirty="0">
              <a:cs typeface="Calibri" pitchFamily="34" charset="0"/>
            </a:endParaRPr>
          </a:p>
          <a:p>
            <a:pPr>
              <a:lnSpc>
                <a:spcPct val="150000"/>
              </a:lnSpc>
              <a:spcBef>
                <a:spcPts val="300"/>
              </a:spcBef>
              <a:spcAft>
                <a:spcPts val="300"/>
              </a:spcAft>
            </a:pPr>
            <a:r>
              <a:rPr lang="en-US" sz="2600" dirty="0">
                <a:latin typeface="Calibri" pitchFamily="34" charset="0"/>
                <a:cs typeface="Calibri" pitchFamily="34" charset="0"/>
              </a:rPr>
              <a:t>7. celebrate		(v)	</a:t>
            </a:r>
            <a:r>
              <a:rPr lang="en-US" sz="2600" dirty="0">
                <a:latin typeface="Lucida Sans Unicode" pitchFamily="34" charset="0"/>
                <a:cs typeface="Lucida Sans Unicode" pitchFamily="34" charset="0"/>
              </a:rPr>
              <a:t>/ˈ</a:t>
            </a:r>
            <a:r>
              <a:rPr lang="en-US" sz="2600" dirty="0" err="1">
                <a:latin typeface="Lucida Sans Unicode" pitchFamily="34" charset="0"/>
                <a:cs typeface="Lucida Sans Unicode" pitchFamily="34" charset="0"/>
              </a:rPr>
              <a:t>selɪbreɪt</a:t>
            </a:r>
            <a:r>
              <a:rPr lang="en-US" sz="2600" dirty="0">
                <a:latin typeface="Lucida Sans Unicode" pitchFamily="34" charset="0"/>
                <a:cs typeface="Lucida Sans Unicode" pitchFamily="34" charset="0"/>
              </a:rPr>
              <a:t>/</a:t>
            </a:r>
            <a:r>
              <a:rPr lang="en-US" sz="2600" b="1" i="1" dirty="0">
                <a:solidFill>
                  <a:srgbClr val="0000FF"/>
                </a:solidFill>
                <a:latin typeface="Lucida Sans Unicode" pitchFamily="34" charset="0"/>
                <a:cs typeface="Lucida Sans Unicode" pitchFamily="34" charset="0"/>
              </a:rPr>
              <a:t>		</a:t>
            </a:r>
            <a:r>
              <a:rPr lang="en-US" sz="2600" dirty="0" err="1">
                <a:cs typeface="Lucida Sans Unicode" pitchFamily="34" charset="0"/>
              </a:rPr>
              <a:t>làm</a:t>
            </a:r>
            <a:r>
              <a:rPr lang="en-US" sz="2600" dirty="0">
                <a:cs typeface="Lucida Sans Unicode" pitchFamily="34" charset="0"/>
              </a:rPr>
              <a:t> </a:t>
            </a:r>
            <a:r>
              <a:rPr lang="en-US" sz="2600" dirty="0" err="1">
                <a:cs typeface="Lucida Sans Unicode" pitchFamily="34" charset="0"/>
              </a:rPr>
              <a:t>lễ</a:t>
            </a:r>
            <a:r>
              <a:rPr lang="en-US" sz="2600" dirty="0">
                <a:cs typeface="Lucida Sans Unicode" pitchFamily="34" charset="0"/>
              </a:rPr>
              <a:t> </a:t>
            </a:r>
            <a:r>
              <a:rPr lang="en-US" sz="2600" dirty="0" err="1">
                <a:cs typeface="Lucida Sans Unicode" pitchFamily="34" charset="0"/>
              </a:rPr>
              <a:t>kỷ</a:t>
            </a:r>
            <a:r>
              <a:rPr lang="en-US" sz="2600" dirty="0">
                <a:cs typeface="Lucida Sans Unicode" pitchFamily="34" charset="0"/>
              </a:rPr>
              <a:t> </a:t>
            </a:r>
            <a:r>
              <a:rPr lang="en-US" sz="2600" dirty="0" err="1">
                <a:cs typeface="Lucida Sans Unicode" pitchFamily="34" charset="0"/>
              </a:rPr>
              <a:t>niệm</a:t>
            </a:r>
            <a:endParaRPr lang="en-US" sz="2600" dirty="0">
              <a:cs typeface="Calibri" pitchFamily="34" charset="0"/>
            </a:endParaRPr>
          </a:p>
          <a:p>
            <a:pPr>
              <a:lnSpc>
                <a:spcPct val="150000"/>
              </a:lnSpc>
              <a:spcBef>
                <a:spcPts val="300"/>
              </a:spcBef>
              <a:spcAft>
                <a:spcPts val="300"/>
              </a:spcAft>
            </a:pPr>
            <a:r>
              <a:rPr lang="en-US" sz="2600" dirty="0">
                <a:cs typeface="Calibri" pitchFamily="34" charset="0"/>
              </a:rPr>
              <a:t>8. anniversary	(n)	</a:t>
            </a:r>
            <a:r>
              <a:rPr lang="en-US" sz="2600" dirty="0">
                <a:latin typeface="Lucida Sans Unicode" pitchFamily="34" charset="0"/>
                <a:cs typeface="Lucida Sans Unicode" pitchFamily="34" charset="0"/>
              </a:rPr>
              <a:t> /</a:t>
            </a:r>
            <a:r>
              <a:rPr lang="en-US" sz="2600" dirty="0" err="1">
                <a:latin typeface="Lucida Sans Unicode" pitchFamily="34" charset="0"/>
                <a:cs typeface="Lucida Sans Unicode" pitchFamily="34" charset="0"/>
              </a:rPr>
              <a:t>ænɪˈvɜːsəri</a:t>
            </a:r>
            <a:r>
              <a:rPr lang="en-US" sz="2600" dirty="0">
                <a:latin typeface="Lucida Sans Unicode" pitchFamily="34" charset="0"/>
                <a:cs typeface="Lucida Sans Unicode" pitchFamily="34" charset="0"/>
              </a:rPr>
              <a:t>/	</a:t>
            </a:r>
            <a:r>
              <a:rPr lang="en-US" sz="2600" dirty="0" err="1">
                <a:cs typeface="Lucida Sans Unicode" pitchFamily="34" charset="0"/>
              </a:rPr>
              <a:t>lễ</a:t>
            </a:r>
            <a:r>
              <a:rPr lang="en-US" sz="2600" dirty="0">
                <a:cs typeface="Lucida Sans Unicode" pitchFamily="34" charset="0"/>
              </a:rPr>
              <a:t> </a:t>
            </a:r>
            <a:r>
              <a:rPr lang="en-US" sz="2600" dirty="0" err="1">
                <a:cs typeface="Lucida Sans Unicode" pitchFamily="34" charset="0"/>
              </a:rPr>
              <a:t>kỷ</a:t>
            </a:r>
            <a:r>
              <a:rPr lang="en-US" sz="2600" dirty="0">
                <a:cs typeface="Lucida Sans Unicode" pitchFamily="34" charset="0"/>
              </a:rPr>
              <a:t> </a:t>
            </a:r>
            <a:r>
              <a:rPr lang="en-US" sz="2600" dirty="0" err="1">
                <a:cs typeface="Lucida Sans Unicode" pitchFamily="34" charset="0"/>
              </a:rPr>
              <a:t>niệm</a:t>
            </a:r>
            <a:endParaRPr lang="en-US" sz="2600" dirty="0">
              <a:cs typeface="Lucida Sans Unicode" pitchFamily="34" charset="0"/>
            </a:endParaRPr>
          </a:p>
          <a:p>
            <a:pPr>
              <a:lnSpc>
                <a:spcPct val="150000"/>
              </a:lnSpc>
              <a:spcBef>
                <a:spcPts val="300"/>
              </a:spcBef>
              <a:spcAft>
                <a:spcPts val="300"/>
              </a:spcAft>
            </a:pPr>
            <a:r>
              <a:rPr lang="en-US" sz="2600" dirty="0">
                <a:latin typeface="Calibri" pitchFamily="34" charset="0"/>
                <a:cs typeface="Calibri" pitchFamily="34" charset="0"/>
              </a:rPr>
              <a:t>9. milestone		(n)	</a:t>
            </a:r>
            <a:r>
              <a:rPr lang="en-US" sz="2600" dirty="0">
                <a:latin typeface="Lucida Sans Unicode" pitchFamily="34" charset="0"/>
                <a:cs typeface="Lucida Sans Unicode" pitchFamily="34" charset="0"/>
              </a:rPr>
              <a:t>/ˈ</a:t>
            </a:r>
            <a:r>
              <a:rPr lang="en-US" sz="2600" dirty="0" err="1">
                <a:latin typeface="Lucida Sans Unicode" pitchFamily="34" charset="0"/>
                <a:cs typeface="Lucida Sans Unicode" pitchFamily="34" charset="0"/>
              </a:rPr>
              <a:t>maɪlstəʊn</a:t>
            </a:r>
            <a:r>
              <a:rPr lang="en-US" sz="2600" dirty="0">
                <a:latin typeface="Lucida Sans Unicode" pitchFamily="34" charset="0"/>
                <a:cs typeface="Lucida Sans Unicode" pitchFamily="34" charset="0"/>
              </a:rPr>
              <a:t>/</a:t>
            </a:r>
            <a:r>
              <a:rPr lang="en-US" sz="2600" b="1" i="1" dirty="0">
                <a:solidFill>
                  <a:srgbClr val="0000FF"/>
                </a:solidFill>
                <a:latin typeface="Lucida Sans Unicode" pitchFamily="34" charset="0"/>
                <a:cs typeface="Lucida Sans Unicode" pitchFamily="34" charset="0"/>
              </a:rPr>
              <a:t>	</a:t>
            </a:r>
            <a:r>
              <a:rPr lang="en-US" sz="2600" dirty="0" err="1">
                <a:latin typeface="Calibri" pitchFamily="34" charset="0"/>
                <a:cs typeface="Calibri" pitchFamily="34" charset="0"/>
              </a:rPr>
              <a:t>cột</a:t>
            </a:r>
            <a:r>
              <a:rPr lang="en-US" sz="2600" dirty="0">
                <a:latin typeface="Calibri" pitchFamily="34" charset="0"/>
                <a:cs typeface="Calibri" pitchFamily="34" charset="0"/>
              </a:rPr>
              <a:t> </a:t>
            </a:r>
            <a:r>
              <a:rPr lang="en-US" sz="2600" dirty="0" err="1">
                <a:latin typeface="Calibri" pitchFamily="34" charset="0"/>
                <a:cs typeface="Calibri" pitchFamily="34" charset="0"/>
              </a:rPr>
              <a:t>mốc</a:t>
            </a:r>
            <a:endParaRPr lang="en-US" sz="2600" dirty="0">
              <a:latin typeface="Calibri" pitchFamily="34" charset="0"/>
              <a:cs typeface="Calibri" pitchFamily="34" charset="0"/>
            </a:endParaRPr>
          </a:p>
          <a:p>
            <a:pPr>
              <a:lnSpc>
                <a:spcPct val="150000"/>
              </a:lnSpc>
              <a:spcBef>
                <a:spcPts val="300"/>
              </a:spcBef>
              <a:spcAft>
                <a:spcPts val="300"/>
              </a:spcAft>
            </a:pPr>
            <a:r>
              <a:rPr lang="en-US" sz="2600" i="1" dirty="0">
                <a:solidFill>
                  <a:srgbClr val="0000FF"/>
                </a:solidFill>
                <a:cs typeface="Calibri" pitchFamily="34" charset="0"/>
                <a:sym typeface="Wingdings" pitchFamily="2" charset="2"/>
              </a:rPr>
              <a:t> mark a milestone			</a:t>
            </a:r>
            <a:r>
              <a:rPr lang="en-US" sz="2600" i="1" dirty="0" err="1">
                <a:solidFill>
                  <a:srgbClr val="0000FF"/>
                </a:solidFill>
                <a:cs typeface="Calibri" pitchFamily="34" charset="0"/>
                <a:sym typeface="Wingdings" pitchFamily="2" charset="2"/>
              </a:rPr>
              <a:t>đánh</a:t>
            </a:r>
            <a:r>
              <a:rPr lang="en-US" sz="2600" i="1" dirty="0">
                <a:solidFill>
                  <a:srgbClr val="0000FF"/>
                </a:solidFill>
                <a:cs typeface="Calibri" pitchFamily="34" charset="0"/>
                <a:sym typeface="Wingdings" pitchFamily="2" charset="2"/>
              </a:rPr>
              <a:t> </a:t>
            </a:r>
            <a:r>
              <a:rPr lang="en-US" sz="2600" i="1" dirty="0" err="1">
                <a:solidFill>
                  <a:srgbClr val="0000FF"/>
                </a:solidFill>
                <a:cs typeface="Calibri" pitchFamily="34" charset="0"/>
                <a:sym typeface="Wingdings" pitchFamily="2" charset="2"/>
              </a:rPr>
              <a:t>dấu</a:t>
            </a:r>
            <a:r>
              <a:rPr lang="en-US" sz="2600" i="1" dirty="0">
                <a:solidFill>
                  <a:srgbClr val="0000FF"/>
                </a:solidFill>
                <a:cs typeface="Calibri" pitchFamily="34" charset="0"/>
                <a:sym typeface="Wingdings" pitchFamily="2" charset="2"/>
              </a:rPr>
              <a:t> </a:t>
            </a:r>
            <a:r>
              <a:rPr lang="en-US" sz="2600" i="1" dirty="0" err="1">
                <a:solidFill>
                  <a:srgbClr val="0000FF"/>
                </a:solidFill>
                <a:cs typeface="Calibri" pitchFamily="34" charset="0"/>
                <a:sym typeface="Wingdings" pitchFamily="2" charset="2"/>
              </a:rPr>
              <a:t>cột</a:t>
            </a:r>
            <a:r>
              <a:rPr lang="en-US" sz="2600" i="1" dirty="0">
                <a:solidFill>
                  <a:srgbClr val="0000FF"/>
                </a:solidFill>
                <a:cs typeface="Calibri" pitchFamily="34" charset="0"/>
                <a:sym typeface="Wingdings" pitchFamily="2" charset="2"/>
              </a:rPr>
              <a:t> </a:t>
            </a:r>
            <a:r>
              <a:rPr lang="en-US" sz="2600" i="1" dirty="0" err="1">
                <a:solidFill>
                  <a:srgbClr val="0000FF"/>
                </a:solidFill>
                <a:cs typeface="Calibri" pitchFamily="34" charset="0"/>
                <a:sym typeface="Wingdings" pitchFamily="2" charset="2"/>
              </a:rPr>
              <a:t>mốc</a:t>
            </a:r>
            <a:endParaRPr lang="en-US" sz="2600" i="1" dirty="0">
              <a:solidFill>
                <a:srgbClr val="0000FF"/>
              </a:solidFill>
              <a:cs typeface="Calibri" pitchFamily="34" charset="0"/>
            </a:endParaRPr>
          </a:p>
          <a:p>
            <a:pPr>
              <a:lnSpc>
                <a:spcPct val="150000"/>
              </a:lnSpc>
              <a:spcBef>
                <a:spcPts val="300"/>
              </a:spcBef>
              <a:spcAft>
                <a:spcPts val="300"/>
              </a:spcAft>
            </a:pPr>
            <a:r>
              <a:rPr lang="en-US" sz="2600" dirty="0">
                <a:latin typeface="Calibri" pitchFamily="34" charset="0"/>
                <a:cs typeface="Calibri" pitchFamily="34" charset="0"/>
              </a:rPr>
              <a:t>10. joke		(v)	</a:t>
            </a:r>
            <a:r>
              <a:rPr lang="en-US" sz="2600" dirty="0">
                <a:latin typeface="Lucida Sans Unicode" pitchFamily="34" charset="0"/>
                <a:cs typeface="Lucida Sans Unicode" pitchFamily="34" charset="0"/>
              </a:rPr>
              <a:t>/</a:t>
            </a:r>
            <a:r>
              <a:rPr lang="en-US" sz="2600" dirty="0" err="1">
                <a:latin typeface="Lucida Sans Unicode" pitchFamily="34" charset="0"/>
                <a:cs typeface="Lucida Sans Unicode" pitchFamily="34" charset="0"/>
              </a:rPr>
              <a:t>dʒəʊk</a:t>
            </a:r>
            <a:r>
              <a:rPr lang="en-US" sz="2600" dirty="0">
                <a:latin typeface="Lucida Sans Unicode" pitchFamily="34" charset="0"/>
                <a:cs typeface="Lucida Sans Unicode" pitchFamily="34" charset="0"/>
              </a:rPr>
              <a:t>/</a:t>
            </a:r>
            <a:r>
              <a:rPr lang="en-US" sz="2600" b="1" i="1" dirty="0">
                <a:solidFill>
                  <a:srgbClr val="0000FF"/>
                </a:solidFill>
                <a:latin typeface="Lucida Sans Unicode" pitchFamily="34" charset="0"/>
                <a:cs typeface="Lucida Sans Unicode" pitchFamily="34" charset="0"/>
              </a:rPr>
              <a:t>		</a:t>
            </a:r>
            <a:r>
              <a:rPr lang="en-US" sz="2600" dirty="0" err="1">
                <a:cs typeface="Calibri" pitchFamily="34" charset="0"/>
              </a:rPr>
              <a:t>nói</a:t>
            </a:r>
            <a:r>
              <a:rPr lang="en-US" sz="2600" dirty="0">
                <a:cs typeface="Calibri" pitchFamily="34" charset="0"/>
              </a:rPr>
              <a:t> </a:t>
            </a:r>
            <a:r>
              <a:rPr lang="en-US" sz="2600" dirty="0" err="1">
                <a:cs typeface="Calibri" pitchFamily="34" charset="0"/>
              </a:rPr>
              <a:t>đùa</a:t>
            </a:r>
            <a:endParaRPr lang="en-US" sz="2600" dirty="0">
              <a:cs typeface="Calibri" pitchFamily="34" charset="0"/>
            </a:endParaRPr>
          </a:p>
        </p:txBody>
      </p:sp>
    </p:spTree>
    <p:extLst>
      <p:ext uri="{BB962C8B-B14F-4D97-AF65-F5344CB8AC3E}">
        <p14:creationId xmlns:p14="http://schemas.microsoft.com/office/powerpoint/2010/main" val="268112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3" name="Google Shape;73;p1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2" name="Rectangle 1"/>
          <p:cNvSpPr/>
          <p:nvPr/>
        </p:nvSpPr>
        <p:spPr>
          <a:xfrm>
            <a:off x="0" y="0"/>
            <a:ext cx="9144000" cy="5170646"/>
          </a:xfrm>
          <a:prstGeom prst="rect">
            <a:avLst/>
          </a:prstGeom>
        </p:spPr>
        <p:txBody>
          <a:bodyPr wrap="square">
            <a:spAutoFit/>
          </a:bodyPr>
          <a:lstStyle/>
          <a:p>
            <a:pPr algn="just"/>
            <a:r>
              <a:rPr lang="en-US" sz="2200" b="1" dirty="0"/>
              <a:t>A.</a:t>
            </a:r>
            <a:r>
              <a:rPr lang="en-US" sz="2200" dirty="0"/>
              <a:t> It is Lisa’s birthday. She is seven years old today, and her family and friends are at her birthday party. On the table is a birthday cake with seven candles, one for each year. People sing ‘Happy Birthday’ to Lisa:</a:t>
            </a:r>
          </a:p>
          <a:p>
            <a:pPr algn="ctr"/>
            <a:r>
              <a:rPr lang="en-US" sz="2200" dirty="0"/>
              <a:t>Happy birthday to you!</a:t>
            </a:r>
          </a:p>
          <a:p>
            <a:pPr algn="ctr"/>
            <a:r>
              <a:rPr lang="en-US" sz="2200" dirty="0"/>
              <a:t>Happy birthday to you!</a:t>
            </a:r>
          </a:p>
          <a:p>
            <a:pPr algn="ctr"/>
            <a:r>
              <a:rPr lang="en-US" sz="2200" dirty="0"/>
              <a:t>Happy birthday, dear Lisa!</a:t>
            </a:r>
          </a:p>
          <a:p>
            <a:pPr algn="ctr"/>
            <a:r>
              <a:rPr lang="en-US" sz="2200" dirty="0"/>
              <a:t>Happy birthday to you!</a:t>
            </a:r>
          </a:p>
          <a:p>
            <a:pPr algn="just"/>
            <a:r>
              <a:rPr lang="en-US" sz="2200" dirty="0"/>
              <a:t>     When they finish singing, Lisa blows out the candles on the cake. Then everybody eats cake and ice cream. After that, Lisa opens her birthday cards and presents. Her family and friends give her toys and clothes for her birthday.</a:t>
            </a:r>
          </a:p>
          <a:p>
            <a:pPr algn="just"/>
            <a:r>
              <a:rPr lang="en-US" sz="2200" dirty="0"/>
              <a:t>     In the United States, people of all ages celebrate birthdays. But when an adult has a birthday, there are not a lot of candles on the birthday cake. Many Americans over the age of 30 don't like to talk about their age. Some people joke every year, “I’m 29 years old today.” Perhaps they do not want to be any older.</a:t>
            </a:r>
          </a:p>
        </p:txBody>
      </p:sp>
      <p:sp>
        <p:nvSpPr>
          <p:cNvPr id="4" name="Rectangle 3"/>
          <p:cNvSpPr/>
          <p:nvPr/>
        </p:nvSpPr>
        <p:spPr>
          <a:xfrm>
            <a:off x="0" y="0"/>
            <a:ext cx="9144000" cy="4832092"/>
          </a:xfrm>
          <a:prstGeom prst="rect">
            <a:avLst/>
          </a:prstGeom>
        </p:spPr>
        <p:txBody>
          <a:bodyPr wrap="square">
            <a:spAutoFit/>
          </a:bodyPr>
          <a:lstStyle/>
          <a:p>
            <a:pPr algn="just"/>
            <a:r>
              <a:rPr lang="en-US" sz="2200" b="1" dirty="0"/>
              <a:t>B.</a:t>
            </a:r>
            <a:r>
              <a:rPr lang="en-US" sz="2200" dirty="0"/>
              <a:t> Rosa and Luis are having a party, too. But it is not a </a:t>
            </a:r>
            <a:r>
              <a:rPr lang="en-US" sz="2200" dirty="0" err="1"/>
              <a:t>bidrthday</a:t>
            </a:r>
            <a:r>
              <a:rPr lang="en-US" sz="2200" dirty="0"/>
              <a:t> party. It is an anniversary party. Fifty years ago, Rosa and Luis got married. Today their family and friends are giving them a party. Everyone eats some cake and says “Happy Anniversary!” to Rosa and Luis. People also give cards and gifts to the anniversary couple.</a:t>
            </a:r>
          </a:p>
          <a:p>
            <a:pPr algn="just"/>
            <a:r>
              <a:rPr lang="en-US" sz="2200" dirty="0"/>
              <a:t>      Most married couples in the United States celebrate wedding anniversaries each year. Husbands and wives give flowers or gifts to each other. They often have a quiet dinner at home or at a restaurant. They usually don’t have a big party.</a:t>
            </a:r>
          </a:p>
          <a:p>
            <a:pPr algn="just"/>
            <a:r>
              <a:rPr lang="en-US" sz="2200" dirty="0"/>
              <a:t>       But the 25</a:t>
            </a:r>
            <a:r>
              <a:rPr lang="en-US" sz="2200" baseline="30000" dirty="0"/>
              <a:t>th</a:t>
            </a:r>
            <a:r>
              <a:rPr lang="en-US" sz="2200" dirty="0"/>
              <a:t> and the 50</a:t>
            </a:r>
            <a:r>
              <a:rPr lang="en-US" sz="2200" baseline="30000" dirty="0"/>
              <a:t>th</a:t>
            </a:r>
            <a:r>
              <a:rPr lang="en-US" sz="2200" dirty="0"/>
              <a:t> wedding anniversaries are special. People call </a:t>
            </a:r>
            <a:r>
              <a:rPr lang="en-US" sz="2200" b="1" dirty="0">
                <a:solidFill>
                  <a:srgbClr val="FF0000"/>
                </a:solidFill>
              </a:rPr>
              <a:t>the 25</a:t>
            </a:r>
            <a:r>
              <a:rPr lang="en-US" sz="2200" b="1" baseline="30000" dirty="0">
                <a:solidFill>
                  <a:srgbClr val="FF0000"/>
                </a:solidFill>
              </a:rPr>
              <a:t>th</a:t>
            </a:r>
            <a:r>
              <a:rPr lang="en-US" sz="2200" b="1" dirty="0">
                <a:solidFill>
                  <a:srgbClr val="FF0000"/>
                </a:solidFill>
              </a:rPr>
              <a:t> the “silver anniversary”</a:t>
            </a:r>
            <a:r>
              <a:rPr lang="en-US" sz="2200" dirty="0"/>
              <a:t> and </a:t>
            </a:r>
            <a:r>
              <a:rPr lang="en-US" sz="2200" b="1" dirty="0">
                <a:solidFill>
                  <a:srgbClr val="FF0000"/>
                </a:solidFill>
              </a:rPr>
              <a:t>the 50</a:t>
            </a:r>
            <a:r>
              <a:rPr lang="en-US" sz="2200" b="1" baseline="30000" dirty="0">
                <a:solidFill>
                  <a:srgbClr val="FF0000"/>
                </a:solidFill>
              </a:rPr>
              <a:t>th</a:t>
            </a:r>
            <a:r>
              <a:rPr lang="en-US" sz="2200" b="1" dirty="0">
                <a:solidFill>
                  <a:srgbClr val="FF0000"/>
                </a:solidFill>
              </a:rPr>
              <a:t> the “golden anniversary.”</a:t>
            </a:r>
            <a:r>
              <a:rPr lang="en-US" sz="2200" dirty="0"/>
              <a:t> These anniversaries mark the milestones of a happy and lasting relationship between married couples. Rosa and Luis are happy to be together for their golden anniversary.</a:t>
            </a:r>
          </a:p>
        </p:txBody>
      </p:sp>
      <p:pic>
        <p:nvPicPr>
          <p:cNvPr id="3" name="UNIT 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05200" y="5145246"/>
            <a:ext cx="457200" cy="457200"/>
          </a:xfrm>
          <a:prstGeom prst="rect">
            <a:avLst/>
          </a:prstGeom>
        </p:spPr>
      </p:pic>
      <p:pic>
        <p:nvPicPr>
          <p:cNvPr id="6" name="Picture 5">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16061" t="21762" r="21111" b="12626"/>
          <a:stretch/>
        </p:blipFill>
        <p:spPr>
          <a:xfrm>
            <a:off x="2057400" y="5030079"/>
            <a:ext cx="762000" cy="7957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200" y="5141782"/>
            <a:ext cx="762000" cy="76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333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55875"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3364085"/>
              </p:ext>
            </p:extLst>
          </p:nvPr>
        </p:nvGraphicFramePr>
        <p:xfrm>
          <a:off x="0" y="582140"/>
          <a:ext cx="9144000" cy="6275857"/>
        </p:xfrm>
        <a:graphic>
          <a:graphicData uri="http://schemas.openxmlformats.org/drawingml/2006/table">
            <a:tbl>
              <a:tblPr firstRow="1" bandRow="1">
                <a:tableStyleId>{F5AB1C69-6EDB-4FF4-983F-18BD219EF322}</a:tableStyleId>
              </a:tblPr>
              <a:tblGrid>
                <a:gridCol w="48006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1196557">
                <a:tc>
                  <a:txBody>
                    <a:bodyPr/>
                    <a:lstStyle/>
                    <a:p>
                      <a:endParaRPr lang="en-US" dirty="0"/>
                    </a:p>
                  </a:txBody>
                  <a:tcPr/>
                </a:tc>
                <a:tc>
                  <a:txBody>
                    <a:bodyPr/>
                    <a:lstStyle/>
                    <a:p>
                      <a:pPr algn="ctr"/>
                      <a:r>
                        <a:rPr lang="en-US" sz="2400" dirty="0"/>
                        <a:t>BIRTHDAY PARTY</a:t>
                      </a:r>
                    </a:p>
                  </a:txBody>
                  <a:tcPr/>
                </a:tc>
                <a:tc>
                  <a:txBody>
                    <a:bodyPr/>
                    <a:lstStyle/>
                    <a:p>
                      <a:pPr algn="ctr"/>
                      <a:r>
                        <a:rPr lang="en-US" sz="2400" dirty="0"/>
                        <a:t>WEDDING ANNIVERSARY PARTY</a:t>
                      </a:r>
                    </a:p>
                  </a:txBody>
                  <a:tcPr/>
                </a:tc>
                <a:extLst>
                  <a:ext uri="{0D108BD9-81ED-4DB2-BD59-A6C34878D82A}">
                    <a16:rowId xmlns:a16="http://schemas.microsoft.com/office/drawing/2014/main" val="10000"/>
                  </a:ext>
                </a:extLst>
              </a:tr>
              <a:tr h="579504">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579504">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920428">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579504">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4"/>
                  </a:ext>
                </a:extLst>
              </a:tr>
              <a:tr h="920428">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579504">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920428">
                <a:tc>
                  <a:txBody>
                    <a:bodyPr/>
                    <a:lstStyle/>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6" name="TextBox 5"/>
          <p:cNvSpPr txBox="1"/>
          <p:nvPr/>
        </p:nvSpPr>
        <p:spPr>
          <a:xfrm>
            <a:off x="12700" y="1801360"/>
            <a:ext cx="4800600" cy="461665"/>
          </a:xfrm>
          <a:prstGeom prst="rect">
            <a:avLst/>
          </a:prstGeom>
          <a:noFill/>
          <a:ln>
            <a:noFill/>
          </a:ln>
        </p:spPr>
        <p:txBody>
          <a:bodyPr wrap="square" rtlCol="0">
            <a:spAutoFit/>
          </a:bodyPr>
          <a:lstStyle/>
          <a:p>
            <a:r>
              <a:rPr lang="en-US" sz="2400" dirty="0"/>
              <a:t>1. People sing a song.</a:t>
            </a:r>
          </a:p>
        </p:txBody>
      </p:sp>
      <p:sp>
        <p:nvSpPr>
          <p:cNvPr id="7" name="TextBox 6"/>
          <p:cNvSpPr txBox="1"/>
          <p:nvPr/>
        </p:nvSpPr>
        <p:spPr>
          <a:xfrm>
            <a:off x="12700" y="2410960"/>
            <a:ext cx="4800600" cy="461665"/>
          </a:xfrm>
          <a:prstGeom prst="rect">
            <a:avLst/>
          </a:prstGeom>
          <a:noFill/>
          <a:ln>
            <a:noFill/>
          </a:ln>
        </p:spPr>
        <p:txBody>
          <a:bodyPr wrap="square" rtlCol="0">
            <a:spAutoFit/>
          </a:bodyPr>
          <a:lstStyle/>
          <a:p>
            <a:r>
              <a:rPr lang="en-US" sz="2400" dirty="0"/>
              <a:t>2. People eat cake.</a:t>
            </a:r>
          </a:p>
        </p:txBody>
      </p:sp>
      <p:sp>
        <p:nvSpPr>
          <p:cNvPr id="8" name="TextBox 7"/>
          <p:cNvSpPr txBox="1"/>
          <p:nvPr/>
        </p:nvSpPr>
        <p:spPr>
          <a:xfrm>
            <a:off x="12700" y="2962002"/>
            <a:ext cx="4800600" cy="830997"/>
          </a:xfrm>
          <a:prstGeom prst="rect">
            <a:avLst/>
          </a:prstGeom>
          <a:noFill/>
          <a:ln>
            <a:noFill/>
          </a:ln>
        </p:spPr>
        <p:txBody>
          <a:bodyPr wrap="square" rtlCol="0">
            <a:spAutoFit/>
          </a:bodyPr>
          <a:lstStyle/>
          <a:p>
            <a:r>
              <a:rPr lang="en-US" sz="2400" dirty="0"/>
              <a:t>3. People receive cards and gifts from friends and relatives.</a:t>
            </a:r>
          </a:p>
        </p:txBody>
      </p:sp>
      <p:sp>
        <p:nvSpPr>
          <p:cNvPr id="9" name="TextBox 8"/>
          <p:cNvSpPr txBox="1"/>
          <p:nvPr/>
        </p:nvSpPr>
        <p:spPr>
          <a:xfrm>
            <a:off x="0" y="3899697"/>
            <a:ext cx="4800600" cy="461665"/>
          </a:xfrm>
          <a:prstGeom prst="rect">
            <a:avLst/>
          </a:prstGeom>
          <a:noFill/>
          <a:ln>
            <a:noFill/>
          </a:ln>
        </p:spPr>
        <p:txBody>
          <a:bodyPr wrap="square" rtlCol="0">
            <a:spAutoFit/>
          </a:bodyPr>
          <a:lstStyle/>
          <a:p>
            <a:r>
              <a:rPr lang="en-US" sz="2400" dirty="0"/>
              <a:t>4. People jokes about their age.</a:t>
            </a:r>
          </a:p>
        </p:txBody>
      </p:sp>
      <p:sp>
        <p:nvSpPr>
          <p:cNvPr id="10" name="TextBox 9"/>
          <p:cNvSpPr txBox="1"/>
          <p:nvPr/>
        </p:nvSpPr>
        <p:spPr>
          <a:xfrm>
            <a:off x="0" y="4468340"/>
            <a:ext cx="4800600" cy="830997"/>
          </a:xfrm>
          <a:prstGeom prst="rect">
            <a:avLst/>
          </a:prstGeom>
          <a:noFill/>
          <a:ln>
            <a:noFill/>
          </a:ln>
        </p:spPr>
        <p:txBody>
          <a:bodyPr wrap="square" rtlCol="0">
            <a:spAutoFit/>
          </a:bodyPr>
          <a:lstStyle/>
          <a:p>
            <a:r>
              <a:rPr lang="en-US" sz="2400" dirty="0"/>
              <a:t>5. People remember their wedding day.</a:t>
            </a:r>
          </a:p>
        </p:txBody>
      </p:sp>
      <p:sp>
        <p:nvSpPr>
          <p:cNvPr id="11" name="TextBox 10"/>
          <p:cNvSpPr txBox="1"/>
          <p:nvPr/>
        </p:nvSpPr>
        <p:spPr>
          <a:xfrm>
            <a:off x="25400" y="5382740"/>
            <a:ext cx="4800600" cy="461665"/>
          </a:xfrm>
          <a:prstGeom prst="rect">
            <a:avLst/>
          </a:prstGeom>
          <a:noFill/>
          <a:ln>
            <a:noFill/>
          </a:ln>
        </p:spPr>
        <p:txBody>
          <a:bodyPr wrap="square" rtlCol="0">
            <a:spAutoFit/>
          </a:bodyPr>
          <a:lstStyle/>
          <a:p>
            <a:r>
              <a:rPr lang="en-US" sz="2400" dirty="0"/>
              <a:t>6. People go out to dinner.</a:t>
            </a:r>
          </a:p>
        </p:txBody>
      </p:sp>
      <p:sp>
        <p:nvSpPr>
          <p:cNvPr id="12" name="TextBox 11"/>
          <p:cNvSpPr txBox="1"/>
          <p:nvPr/>
        </p:nvSpPr>
        <p:spPr>
          <a:xfrm>
            <a:off x="0" y="5937988"/>
            <a:ext cx="4800600" cy="830997"/>
          </a:xfrm>
          <a:prstGeom prst="rect">
            <a:avLst/>
          </a:prstGeom>
          <a:noFill/>
          <a:ln>
            <a:noFill/>
          </a:ln>
        </p:spPr>
        <p:txBody>
          <a:bodyPr wrap="square" rtlCol="0">
            <a:spAutoFit/>
          </a:bodyPr>
          <a:lstStyle/>
          <a:p>
            <a:r>
              <a:rPr lang="en-US" sz="2400" dirty="0"/>
              <a:t>7. People blow out candles, one for each year.</a:t>
            </a:r>
          </a:p>
        </p:txBody>
      </p:sp>
      <p:sp>
        <p:nvSpPr>
          <p:cNvPr id="13" name="Text Box 13"/>
          <p:cNvSpPr txBox="1">
            <a:spLocks noChangeArrowheads="1"/>
          </p:cNvSpPr>
          <p:nvPr/>
        </p:nvSpPr>
        <p:spPr bwMode="auto">
          <a:xfrm>
            <a:off x="5461000" y="1785971"/>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rgbClr val="FF0066"/>
                </a:solidFill>
                <a:sym typeface="Wingdings 2"/>
              </a:rPr>
              <a:t></a:t>
            </a:r>
            <a:endParaRPr lang="en-US" sz="2800" b="1" dirty="0">
              <a:solidFill>
                <a:srgbClr val="FF0066"/>
              </a:solidFill>
            </a:endParaRPr>
          </a:p>
        </p:txBody>
      </p:sp>
      <p:sp>
        <p:nvSpPr>
          <p:cNvPr id="14" name="Text Box 13"/>
          <p:cNvSpPr txBox="1">
            <a:spLocks noChangeArrowheads="1"/>
          </p:cNvSpPr>
          <p:nvPr/>
        </p:nvSpPr>
        <p:spPr bwMode="auto">
          <a:xfrm>
            <a:off x="5461000" y="2395571"/>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rgbClr val="FF0066"/>
                </a:solidFill>
                <a:sym typeface="Wingdings 2"/>
              </a:rPr>
              <a:t></a:t>
            </a:r>
            <a:endParaRPr lang="en-US" sz="2800" b="1" dirty="0">
              <a:solidFill>
                <a:srgbClr val="FF0066"/>
              </a:solidFill>
            </a:endParaRPr>
          </a:p>
        </p:txBody>
      </p:sp>
      <p:sp>
        <p:nvSpPr>
          <p:cNvPr id="15" name="Text Box 13"/>
          <p:cNvSpPr txBox="1">
            <a:spLocks noChangeArrowheads="1"/>
          </p:cNvSpPr>
          <p:nvPr/>
        </p:nvSpPr>
        <p:spPr bwMode="auto">
          <a:xfrm>
            <a:off x="7620000" y="2371278"/>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rgbClr val="FF0066"/>
                </a:solidFill>
                <a:sym typeface="Wingdings 2"/>
              </a:rPr>
              <a:t></a:t>
            </a:r>
            <a:endParaRPr lang="en-US" sz="2800" b="1" dirty="0">
              <a:solidFill>
                <a:srgbClr val="FF0066"/>
              </a:solidFill>
            </a:endParaRPr>
          </a:p>
        </p:txBody>
      </p:sp>
      <p:sp>
        <p:nvSpPr>
          <p:cNvPr id="16" name="Text Box 13"/>
          <p:cNvSpPr txBox="1">
            <a:spLocks noChangeArrowheads="1"/>
          </p:cNvSpPr>
          <p:nvPr/>
        </p:nvSpPr>
        <p:spPr bwMode="auto">
          <a:xfrm>
            <a:off x="5461000" y="3146668"/>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rgbClr val="FF0066"/>
                </a:solidFill>
                <a:sym typeface="Wingdings 2"/>
              </a:rPr>
              <a:t></a:t>
            </a:r>
            <a:endParaRPr lang="en-US" sz="2800" b="1" dirty="0">
              <a:solidFill>
                <a:srgbClr val="FF0066"/>
              </a:solidFill>
            </a:endParaRPr>
          </a:p>
        </p:txBody>
      </p:sp>
      <p:sp>
        <p:nvSpPr>
          <p:cNvPr id="17" name="Text Box 13"/>
          <p:cNvSpPr txBox="1">
            <a:spLocks noChangeArrowheads="1"/>
          </p:cNvSpPr>
          <p:nvPr/>
        </p:nvSpPr>
        <p:spPr bwMode="auto">
          <a:xfrm>
            <a:off x="7620000" y="3146668"/>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rgbClr val="FF0066"/>
                </a:solidFill>
                <a:sym typeface="Wingdings 2"/>
              </a:rPr>
              <a:t></a:t>
            </a:r>
            <a:endParaRPr lang="en-US" sz="2800" b="1" dirty="0">
              <a:solidFill>
                <a:srgbClr val="FF0066"/>
              </a:solidFill>
            </a:endParaRPr>
          </a:p>
        </p:txBody>
      </p:sp>
      <p:sp>
        <p:nvSpPr>
          <p:cNvPr id="18" name="Text Box 13"/>
          <p:cNvSpPr txBox="1">
            <a:spLocks noChangeArrowheads="1"/>
          </p:cNvSpPr>
          <p:nvPr/>
        </p:nvSpPr>
        <p:spPr bwMode="auto">
          <a:xfrm>
            <a:off x="5461000" y="3868920"/>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rgbClr val="FF0066"/>
                </a:solidFill>
                <a:sym typeface="Wingdings 2"/>
              </a:rPr>
              <a:t></a:t>
            </a:r>
            <a:endParaRPr lang="en-US" sz="2800" b="1" dirty="0">
              <a:solidFill>
                <a:srgbClr val="FF0066"/>
              </a:solidFill>
            </a:endParaRPr>
          </a:p>
        </p:txBody>
      </p:sp>
      <p:sp>
        <p:nvSpPr>
          <p:cNvPr id="19" name="Text Box 13"/>
          <p:cNvSpPr txBox="1">
            <a:spLocks noChangeArrowheads="1"/>
          </p:cNvSpPr>
          <p:nvPr/>
        </p:nvSpPr>
        <p:spPr bwMode="auto">
          <a:xfrm>
            <a:off x="7620000" y="4653006"/>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rgbClr val="FF0066"/>
                </a:solidFill>
                <a:sym typeface="Wingdings 2"/>
              </a:rPr>
              <a:t></a:t>
            </a:r>
            <a:endParaRPr lang="en-US" sz="2800" b="1" dirty="0">
              <a:solidFill>
                <a:srgbClr val="FF0066"/>
              </a:solidFill>
            </a:endParaRPr>
          </a:p>
        </p:txBody>
      </p:sp>
      <p:sp>
        <p:nvSpPr>
          <p:cNvPr id="20" name="Text Box 13"/>
          <p:cNvSpPr txBox="1">
            <a:spLocks noChangeArrowheads="1"/>
          </p:cNvSpPr>
          <p:nvPr/>
        </p:nvSpPr>
        <p:spPr bwMode="auto">
          <a:xfrm>
            <a:off x="7620000" y="5367351"/>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rgbClr val="FF0066"/>
                </a:solidFill>
                <a:sym typeface="Wingdings 2"/>
              </a:rPr>
              <a:t></a:t>
            </a:r>
            <a:endParaRPr lang="en-US" sz="2800" b="1" dirty="0">
              <a:solidFill>
                <a:srgbClr val="FF0066"/>
              </a:solidFill>
            </a:endParaRPr>
          </a:p>
        </p:txBody>
      </p:sp>
      <p:sp>
        <p:nvSpPr>
          <p:cNvPr id="21" name="Text Box 13"/>
          <p:cNvSpPr txBox="1">
            <a:spLocks noChangeArrowheads="1"/>
          </p:cNvSpPr>
          <p:nvPr/>
        </p:nvSpPr>
        <p:spPr bwMode="auto">
          <a:xfrm>
            <a:off x="5461000" y="6122654"/>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rgbClr val="FF0066"/>
                </a:solidFill>
                <a:sym typeface="Wingdings 2"/>
              </a:rPr>
              <a:t></a:t>
            </a:r>
            <a:endParaRPr lang="en-US" sz="2800" b="1" dirty="0">
              <a:solidFill>
                <a:srgbClr val="FF0066"/>
              </a:solidFill>
            </a:endParaRPr>
          </a:p>
        </p:txBody>
      </p:sp>
      <p:sp>
        <p:nvSpPr>
          <p:cNvPr id="22" name="Rectangle 21">
            <a:hlinkClick r:id="rId2" action="ppaction://hlinksldjump"/>
          </p:cNvPr>
          <p:cNvSpPr/>
          <p:nvPr/>
        </p:nvSpPr>
        <p:spPr>
          <a:xfrm>
            <a:off x="1447800" y="7560"/>
            <a:ext cx="6286500" cy="523220"/>
          </a:xfrm>
          <a:prstGeom prst="rect">
            <a:avLst/>
          </a:prstGeom>
        </p:spPr>
        <p:txBody>
          <a:bodyPr wrap="square">
            <a:spAutoFit/>
          </a:bodyPr>
          <a:lstStyle/>
          <a:p>
            <a:pPr algn="ctr">
              <a:spcAft>
                <a:spcPts val="600"/>
              </a:spcAft>
            </a:pPr>
            <a:r>
              <a:rPr lang="en-US" sz="2800" b="1" u="sng" dirty="0">
                <a:solidFill>
                  <a:srgbClr val="0000FF"/>
                </a:solidFill>
                <a:latin typeface=".VnBahamasB" pitchFamily="34" charset="0"/>
                <a:cs typeface="Calibri" pitchFamily="34" charset="0"/>
              </a:rPr>
              <a:t>Task 1</a:t>
            </a:r>
            <a:r>
              <a:rPr lang="en-US" sz="2800" b="1" dirty="0">
                <a:solidFill>
                  <a:srgbClr val="0000FF"/>
                </a:solidFill>
                <a:latin typeface=".VnBahamasB" pitchFamily="34" charset="0"/>
                <a:cs typeface="Calibri" pitchFamily="34" charset="0"/>
              </a:rPr>
              <a:t>: Put a tick (</a:t>
            </a:r>
            <a:r>
              <a:rPr lang="en-US" sz="2800" b="1" dirty="0">
                <a:solidFill>
                  <a:srgbClr val="0000FF"/>
                </a:solidFill>
                <a:latin typeface=".VnBahamasB" pitchFamily="34" charset="0"/>
                <a:cs typeface="Calibri" pitchFamily="34" charset="0"/>
                <a:sym typeface="Wingdings 2"/>
              </a:rPr>
              <a:t>) in the right box.</a:t>
            </a:r>
            <a:endParaRPr lang="en-US" sz="2800" b="1" dirty="0">
              <a:solidFill>
                <a:srgbClr val="0000FF"/>
              </a:solidFill>
              <a:latin typeface=".VnBahamasB" pitchFamily="34" charset="0"/>
              <a:cs typeface="Calibri" pitchFamily="34" charset="0"/>
            </a:endParaRPr>
          </a:p>
        </p:txBody>
      </p:sp>
    </p:spTree>
    <p:extLst>
      <p:ext uri="{BB962C8B-B14F-4D97-AF65-F5344CB8AC3E}">
        <p14:creationId xmlns:p14="http://schemas.microsoft.com/office/powerpoint/2010/main" val="8707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ppt_w</p:attrName>
                                        </p:attrNameLst>
                                      </p:cBhvr>
                                      <p:tavLst>
                                        <p:tav tm="0">
                                          <p:val>
                                            <p:fltVal val="0"/>
                                          </p:val>
                                        </p:tav>
                                        <p:tav tm="100000">
                                          <p:val>
                                            <p:strVal val="#ppt_w"/>
                                          </p:val>
                                        </p:tav>
                                      </p:tavLst>
                                    </p:anim>
                                    <p:anim calcmode="lin" valueType="num">
                                      <p:cBhvr>
                                        <p:cTn id="94" dur="500" fill="hold"/>
                                        <p:tgtEl>
                                          <p:spTgt spid="20"/>
                                        </p:tgtEl>
                                        <p:attrNameLst>
                                          <p:attrName>ppt_h</p:attrName>
                                        </p:attrNameLst>
                                      </p:cBhvr>
                                      <p:tavLst>
                                        <p:tav tm="0">
                                          <p:val>
                                            <p:fltVal val="0"/>
                                          </p:val>
                                        </p:tav>
                                        <p:tav tm="100000">
                                          <p:val>
                                            <p:strVal val="#ppt_h"/>
                                          </p:val>
                                        </p:tav>
                                      </p:tavLst>
                                    </p:anim>
                                    <p:animEffect transition="in" filter="fade">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500" fill="hold"/>
                                        <p:tgtEl>
                                          <p:spTgt spid="12"/>
                                        </p:tgtEl>
                                        <p:attrNameLst>
                                          <p:attrName>ppt_w</p:attrName>
                                        </p:attrNameLst>
                                      </p:cBhvr>
                                      <p:tavLst>
                                        <p:tav tm="0">
                                          <p:val>
                                            <p:fltVal val="0"/>
                                          </p:val>
                                        </p:tav>
                                        <p:tav tm="100000">
                                          <p:val>
                                            <p:strVal val="#ppt_w"/>
                                          </p:val>
                                        </p:tav>
                                      </p:tavLst>
                                    </p:anim>
                                    <p:anim calcmode="lin" valueType="num">
                                      <p:cBhvr>
                                        <p:cTn id="101" dur="500" fill="hold"/>
                                        <p:tgtEl>
                                          <p:spTgt spid="12"/>
                                        </p:tgtEl>
                                        <p:attrNameLst>
                                          <p:attrName>ppt_h</p:attrName>
                                        </p:attrNameLst>
                                      </p:cBhvr>
                                      <p:tavLst>
                                        <p:tav tm="0">
                                          <p:val>
                                            <p:fltVal val="0"/>
                                          </p:val>
                                        </p:tav>
                                        <p:tav tm="100000">
                                          <p:val>
                                            <p:strVal val="#ppt_h"/>
                                          </p:val>
                                        </p:tav>
                                      </p:tavLst>
                                    </p:anim>
                                    <p:animEffect transition="in" filter="fade">
                                      <p:cBhvr>
                                        <p:cTn id="102" dur="500"/>
                                        <p:tgtEl>
                                          <p:spTgt spid="12"/>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fltVal val="0"/>
                                          </p:val>
                                        </p:tav>
                                        <p:tav tm="100000">
                                          <p:val>
                                            <p:strVal val="#ppt_h"/>
                                          </p:val>
                                        </p:tav>
                                      </p:tavLst>
                                    </p:anim>
                                    <p:animEffect transition="in" filter="fade">
                                      <p:cBhvr>
                                        <p:cTn id="10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937</Words>
  <Application>Microsoft Office PowerPoint</Application>
  <PresentationFormat>On-screen Show (4:3)</PresentationFormat>
  <Paragraphs>95</Paragraphs>
  <Slides>10</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.VnBahamasB</vt:lpstr>
      <vt:lpstr>.VnCooper</vt:lpstr>
      <vt:lpstr>Arial</vt:lpstr>
      <vt:lpstr>Calibri</vt:lpstr>
      <vt:lpstr>Lucida Sans Unicode</vt:lpstr>
      <vt:lpstr>Office Theme</vt:lpstr>
      <vt:lpstr>UNIT 3: A PARTY A.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A PARTY A. READING</dc:title>
  <dc:creator>ACER</dc:creator>
  <cp:lastModifiedBy>DELL Inspiron</cp:lastModifiedBy>
  <cp:revision>36</cp:revision>
  <dcterms:created xsi:type="dcterms:W3CDTF">2021-09-27T15:16:46Z</dcterms:created>
  <dcterms:modified xsi:type="dcterms:W3CDTF">2023-03-25T15:46:34Z</dcterms:modified>
</cp:coreProperties>
</file>